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media/image19.jpg" ContentType="image/jpeg"/>
  <Override PartName="/ppt/notesSlides/notesSlide1.xml" ContentType="application/vnd.openxmlformats-officedocument.presentationml.notesSlide+xml"/>
  <Override PartName="/ppt/media/image26.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70" r:id="rId2"/>
    <p:sldId id="257" r:id="rId3"/>
    <p:sldId id="258" r:id="rId4"/>
    <p:sldId id="259" r:id="rId5"/>
    <p:sldId id="269" r:id="rId6"/>
    <p:sldId id="260" r:id="rId7"/>
    <p:sldId id="261" r:id="rId8"/>
    <p:sldId id="262" r:id="rId9"/>
    <p:sldId id="265" r:id="rId10"/>
    <p:sldId id="266" r:id="rId11"/>
    <p:sldId id="267" r:id="rId12"/>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798"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749E62A3-F9DF-4AE5-815A-8075F6DDE278}" type="datetimeFigureOut">
              <a:rPr lang="tr-TR" smtClean="0"/>
              <a:t>16.01.2025</a:t>
            </a:fld>
            <a:endParaRPr lang="tr-TR"/>
          </a:p>
        </p:txBody>
      </p:sp>
      <p:sp>
        <p:nvSpPr>
          <p:cNvPr id="4" name="Slayt Resmi Yer Tutucusu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FD07D693-2EBF-4240-BFE7-78724F358B84}" type="slidenum">
              <a:rPr lang="tr-TR" smtClean="0"/>
              <a:t>‹#›</a:t>
            </a:fld>
            <a:endParaRPr lang="tr-TR"/>
          </a:p>
        </p:txBody>
      </p:sp>
    </p:spTree>
    <p:extLst>
      <p:ext uri="{BB962C8B-B14F-4D97-AF65-F5344CB8AC3E}">
        <p14:creationId xmlns:p14="http://schemas.microsoft.com/office/powerpoint/2010/main" val="575492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FD07D693-2EBF-4240-BFE7-78724F358B84}" type="slidenum">
              <a:rPr lang="tr-TR" smtClean="0"/>
              <a:t>6</a:t>
            </a:fld>
            <a:endParaRPr lang="tr-TR"/>
          </a:p>
        </p:txBody>
      </p:sp>
    </p:spTree>
    <p:extLst>
      <p:ext uri="{BB962C8B-B14F-4D97-AF65-F5344CB8AC3E}">
        <p14:creationId xmlns:p14="http://schemas.microsoft.com/office/powerpoint/2010/main" val="1026849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Slide">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DAE2E2"/>
          </a:solidFill>
        </p:spPr>
        <p:txBody>
          <a:bodyPr wrap="square" lIns="0" tIns="0" rIns="0" bIns="0" rtlCol="0"/>
          <a:lstStyle/>
          <a:p>
            <a:endParaRPr/>
          </a:p>
        </p:txBody>
      </p:sp>
      <p:sp>
        <p:nvSpPr>
          <p:cNvPr id="17" name="bg object 17"/>
          <p:cNvSpPr/>
          <p:nvPr/>
        </p:nvSpPr>
        <p:spPr>
          <a:xfrm>
            <a:off x="0" y="0"/>
            <a:ext cx="12192000" cy="861060"/>
          </a:xfrm>
          <a:custGeom>
            <a:avLst/>
            <a:gdLst/>
            <a:ahLst/>
            <a:cxnLst/>
            <a:rect l="l" t="t" r="r" b="b"/>
            <a:pathLst>
              <a:path w="12192000" h="861060">
                <a:moveTo>
                  <a:pt x="0" y="861060"/>
                </a:moveTo>
                <a:lnTo>
                  <a:pt x="12192000" y="861060"/>
                </a:lnTo>
                <a:lnTo>
                  <a:pt x="12192000" y="0"/>
                </a:lnTo>
                <a:lnTo>
                  <a:pt x="0" y="0"/>
                </a:lnTo>
                <a:lnTo>
                  <a:pt x="0" y="861060"/>
                </a:lnTo>
                <a:close/>
              </a:path>
            </a:pathLst>
          </a:custGeom>
          <a:solidFill>
            <a:srgbClr val="092963"/>
          </a:solidFill>
        </p:spPr>
        <p:txBody>
          <a:bodyPr wrap="square" lIns="0" tIns="0" rIns="0" bIns="0" rtlCol="0"/>
          <a:lstStyle/>
          <a:p>
            <a:endParaRPr/>
          </a:p>
        </p:txBody>
      </p:sp>
      <p:sp>
        <p:nvSpPr>
          <p:cNvPr id="2" name="Holder 2"/>
          <p:cNvSpPr>
            <a:spLocks noGrp="1"/>
          </p:cNvSpPr>
          <p:nvPr>
            <p:ph type="ctrTitle"/>
          </p:nvPr>
        </p:nvSpPr>
        <p:spPr>
          <a:xfrm>
            <a:off x="78739" y="95250"/>
            <a:ext cx="2167890" cy="391159"/>
          </a:xfrm>
          <a:prstGeom prst="rect">
            <a:avLst/>
          </a:prstGeom>
        </p:spPr>
        <p:txBody>
          <a:bodyPr wrap="square" lIns="0" tIns="0" rIns="0" bIns="0">
            <a:spAutoFit/>
          </a:bodyPr>
          <a:lstStyle>
            <a:lvl1pPr>
              <a:defRPr sz="2400" b="0" i="0">
                <a:solidFill>
                  <a:schemeClr val="bg1"/>
                </a:solidFill>
                <a:latin typeface="Arial MT"/>
                <a:cs typeface="Arial M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bg1"/>
                </a:solidFill>
                <a:latin typeface="Arial MT"/>
                <a:cs typeface="Arial MT"/>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bg1"/>
                </a:solidFill>
                <a:latin typeface="Arial MT"/>
                <a:cs typeface="Arial M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5826252" y="1911095"/>
            <a:ext cx="540385" cy="0"/>
          </a:xfrm>
          <a:custGeom>
            <a:avLst/>
            <a:gdLst/>
            <a:ahLst/>
            <a:cxnLst/>
            <a:rect l="l" t="t" r="r" b="b"/>
            <a:pathLst>
              <a:path w="540385">
                <a:moveTo>
                  <a:pt x="0" y="0"/>
                </a:moveTo>
                <a:lnTo>
                  <a:pt x="540003" y="0"/>
                </a:lnTo>
              </a:path>
            </a:pathLst>
          </a:custGeom>
          <a:ln w="12700">
            <a:solidFill>
              <a:srgbClr val="FFFFFF"/>
            </a:solidFill>
          </a:ln>
        </p:spPr>
        <p:txBody>
          <a:bodyPr wrap="square" lIns="0" tIns="0" rIns="0" bIns="0" rtlCol="0"/>
          <a:lstStyle/>
          <a:p>
            <a:endParaRPr/>
          </a:p>
        </p:txBody>
      </p:sp>
      <p:pic>
        <p:nvPicPr>
          <p:cNvPr id="17" name="bg object 17"/>
          <p:cNvPicPr/>
          <p:nvPr/>
        </p:nvPicPr>
        <p:blipFill>
          <a:blip r:embed="rId2" cstate="print"/>
          <a:stretch>
            <a:fillRect/>
          </a:stretch>
        </p:blipFill>
        <p:spPr>
          <a:xfrm>
            <a:off x="3285744" y="3238500"/>
            <a:ext cx="5620511" cy="1847088"/>
          </a:xfrm>
          <a:prstGeom prst="rect">
            <a:avLst/>
          </a:prstGeom>
        </p:spPr>
      </p:pic>
      <p:sp>
        <p:nvSpPr>
          <p:cNvPr id="18" name="bg object 18"/>
          <p:cNvSpPr/>
          <p:nvPr/>
        </p:nvSpPr>
        <p:spPr>
          <a:xfrm>
            <a:off x="0" y="1144524"/>
            <a:ext cx="12192000" cy="381000"/>
          </a:xfrm>
          <a:custGeom>
            <a:avLst/>
            <a:gdLst/>
            <a:ahLst/>
            <a:cxnLst/>
            <a:rect l="l" t="t" r="r" b="b"/>
            <a:pathLst>
              <a:path w="12192000" h="381000">
                <a:moveTo>
                  <a:pt x="12192000" y="0"/>
                </a:moveTo>
                <a:lnTo>
                  <a:pt x="0" y="0"/>
                </a:lnTo>
                <a:lnTo>
                  <a:pt x="0" y="381000"/>
                </a:lnTo>
                <a:lnTo>
                  <a:pt x="12192000" y="381000"/>
                </a:lnTo>
                <a:lnTo>
                  <a:pt x="12192000" y="0"/>
                </a:lnTo>
                <a:close/>
              </a:path>
            </a:pathLst>
          </a:custGeom>
          <a:solidFill>
            <a:srgbClr val="FCFCFC"/>
          </a:solidFill>
        </p:spPr>
        <p:txBody>
          <a:bodyPr wrap="square" lIns="0" tIns="0" rIns="0" bIns="0" rtlCol="0"/>
          <a:lstStyle/>
          <a:p>
            <a:endParaRPr/>
          </a:p>
        </p:txBody>
      </p:sp>
      <p:pic>
        <p:nvPicPr>
          <p:cNvPr id="19" name="bg object 19"/>
          <p:cNvPicPr/>
          <p:nvPr/>
        </p:nvPicPr>
        <p:blipFill>
          <a:blip r:embed="rId3" cstate="print"/>
          <a:stretch>
            <a:fillRect/>
          </a:stretch>
        </p:blipFill>
        <p:spPr>
          <a:xfrm>
            <a:off x="4536947" y="1018032"/>
            <a:ext cx="3092957" cy="651510"/>
          </a:xfrm>
          <a:prstGeom prst="rect">
            <a:avLst/>
          </a:prstGeom>
        </p:spPr>
      </p:pic>
      <p:pic>
        <p:nvPicPr>
          <p:cNvPr id="20" name="bg object 20"/>
          <p:cNvPicPr/>
          <p:nvPr/>
        </p:nvPicPr>
        <p:blipFill>
          <a:blip r:embed="rId4" cstate="print"/>
          <a:stretch>
            <a:fillRect/>
          </a:stretch>
        </p:blipFill>
        <p:spPr>
          <a:xfrm>
            <a:off x="4561332" y="1040892"/>
            <a:ext cx="3065525" cy="624077"/>
          </a:xfrm>
          <a:prstGeom prst="rect">
            <a:avLst/>
          </a:prstGeom>
        </p:spPr>
      </p:pic>
      <p:sp>
        <p:nvSpPr>
          <p:cNvPr id="2" name="Holder 2"/>
          <p:cNvSpPr>
            <a:spLocks noGrp="1"/>
          </p:cNvSpPr>
          <p:nvPr>
            <p:ph type="title"/>
          </p:nvPr>
        </p:nvSpPr>
        <p:spPr/>
        <p:txBody>
          <a:bodyPr lIns="0" tIns="0" rIns="0" bIns="0"/>
          <a:lstStyle>
            <a:lvl1pPr>
              <a:defRPr sz="2400" b="0" i="0">
                <a:solidFill>
                  <a:schemeClr val="bg1"/>
                </a:solidFill>
                <a:latin typeface="Arial MT"/>
                <a:cs typeface="Arial M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DAE2E2"/>
          </a:solidFill>
        </p:spPr>
        <p:txBody>
          <a:bodyPr wrap="square" lIns="0" tIns="0" rIns="0" bIns="0" rtlCol="0"/>
          <a:lstStyle/>
          <a:p>
            <a:endParaRPr/>
          </a:p>
        </p:txBody>
      </p:sp>
      <p:pic>
        <p:nvPicPr>
          <p:cNvPr id="17" name="bg object 17"/>
          <p:cNvPicPr/>
          <p:nvPr/>
        </p:nvPicPr>
        <p:blipFill>
          <a:blip r:embed="rId2" cstate="print"/>
          <a:stretch>
            <a:fillRect/>
          </a:stretch>
        </p:blipFill>
        <p:spPr>
          <a:xfrm>
            <a:off x="6729983" y="1016508"/>
            <a:ext cx="4619244" cy="1876044"/>
          </a:xfrm>
          <a:prstGeom prst="rect">
            <a:avLst/>
          </a:prstGeom>
        </p:spPr>
      </p:pic>
      <p:sp>
        <p:nvSpPr>
          <p:cNvPr id="18" name="bg object 18"/>
          <p:cNvSpPr/>
          <p:nvPr/>
        </p:nvSpPr>
        <p:spPr>
          <a:xfrm>
            <a:off x="2801111" y="3810000"/>
            <a:ext cx="6419215" cy="2032000"/>
          </a:xfrm>
          <a:custGeom>
            <a:avLst/>
            <a:gdLst/>
            <a:ahLst/>
            <a:cxnLst/>
            <a:rect l="l" t="t" r="r" b="b"/>
            <a:pathLst>
              <a:path w="6419215" h="2032000">
                <a:moveTo>
                  <a:pt x="6419088" y="0"/>
                </a:moveTo>
                <a:lnTo>
                  <a:pt x="0" y="0"/>
                </a:lnTo>
                <a:lnTo>
                  <a:pt x="0" y="2031491"/>
                </a:lnTo>
                <a:lnTo>
                  <a:pt x="6419088" y="2031491"/>
                </a:lnTo>
                <a:lnTo>
                  <a:pt x="6419088" y="0"/>
                </a:lnTo>
                <a:close/>
              </a:path>
            </a:pathLst>
          </a:custGeom>
          <a:solidFill>
            <a:srgbClr val="FFFFFF"/>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DAE2E2"/>
          </a:solidFill>
        </p:spPr>
        <p:txBody>
          <a:bodyPr wrap="square" lIns="0" tIns="0" rIns="0" bIns="0" rtlCol="0"/>
          <a:lstStyle/>
          <a:p>
            <a:endParaRPr/>
          </a:p>
        </p:txBody>
      </p:sp>
      <p:sp>
        <p:nvSpPr>
          <p:cNvPr id="2" name="Holder 2"/>
          <p:cNvSpPr>
            <a:spLocks noGrp="1"/>
          </p:cNvSpPr>
          <p:nvPr>
            <p:ph type="title"/>
          </p:nvPr>
        </p:nvSpPr>
        <p:spPr>
          <a:xfrm>
            <a:off x="78739" y="95250"/>
            <a:ext cx="3622675" cy="391159"/>
          </a:xfrm>
          <a:prstGeom prst="rect">
            <a:avLst/>
          </a:prstGeom>
        </p:spPr>
        <p:txBody>
          <a:bodyPr wrap="square" lIns="0" tIns="0" rIns="0" bIns="0">
            <a:spAutoFit/>
          </a:bodyPr>
          <a:lstStyle>
            <a:lvl1pPr>
              <a:defRPr sz="2400" b="0" i="0">
                <a:solidFill>
                  <a:schemeClr val="bg1"/>
                </a:solidFill>
                <a:latin typeface="Arial MT"/>
                <a:cs typeface="Arial MT"/>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6.jpeg"/><Relationship Id="rId3" Type="http://schemas.openxmlformats.org/officeDocument/2006/relationships/image" Target="../media/image34.png"/><Relationship Id="rId7" Type="http://schemas.openxmlformats.org/officeDocument/2006/relationships/image" Target="../media/image23.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32.jpg"/><Relationship Id="rId5" Type="http://schemas.openxmlformats.org/officeDocument/2006/relationships/hyperlink" Target="http://www.bilmakoto.com.tr/" TargetMode="External"/><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15.jpg"/><Relationship Id="rId7" Type="http://schemas.openxmlformats.org/officeDocument/2006/relationships/image" Target="../media/image19.jpg"/><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jpg"/><Relationship Id="rId4" Type="http://schemas.openxmlformats.org/officeDocument/2006/relationships/image" Target="../media/image16.jpg"/></Relationships>
</file>

<file path=ppt/slides/_rels/slide5.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jpg"/><Relationship Id="rId4" Type="http://schemas.openxmlformats.org/officeDocument/2006/relationships/image" Target="../media/image21.jpg"/></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7" Type="http://schemas.openxmlformats.org/officeDocument/2006/relationships/image" Target="../media/image26.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9.jpg"/><Relationship Id="rId5" Type="http://schemas.openxmlformats.org/officeDocument/2006/relationships/image" Target="../media/image25.jpeg"/><Relationship Id="rId4" Type="http://schemas.openxmlformats.org/officeDocument/2006/relationships/image" Target="../media/image24.png"/></Relationships>
</file>

<file path=ppt/slides/_rels/slide7.xml.rels><?xml version="1.0" encoding="UTF-8" standalone="yes"?>
<Relationships xmlns="http://schemas.openxmlformats.org/package/2006/relationships"><Relationship Id="rId3" Type="http://schemas.openxmlformats.org/officeDocument/2006/relationships/image" Target="../media/image27.jp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9.jpg"/><Relationship Id="rId4" Type="http://schemas.openxmlformats.org/officeDocument/2006/relationships/image" Target="../media/image28.jpg"/></Relationships>
</file>

<file path=ppt/slides/_rels/slide8.xml.rels><?xml version="1.0" encoding="UTF-8" standalone="yes"?>
<Relationships xmlns="http://schemas.openxmlformats.org/package/2006/relationships"><Relationship Id="rId3" Type="http://schemas.openxmlformats.org/officeDocument/2006/relationships/image" Target="../media/image30.jpg"/><Relationship Id="rId2" Type="http://schemas.openxmlformats.org/officeDocument/2006/relationships/image" Target="../media/image5.jpg"/><Relationship Id="rId1" Type="http://schemas.openxmlformats.org/officeDocument/2006/relationships/slideLayout" Target="../slideLayouts/slideLayout1.xml"/><Relationship Id="rId6" Type="http://schemas.openxmlformats.org/officeDocument/2006/relationships/image" Target="../media/image33.jpg"/><Relationship Id="rId5" Type="http://schemas.openxmlformats.org/officeDocument/2006/relationships/image" Target="../media/image32.jpg"/><Relationship Id="rId4" Type="http://schemas.openxmlformats.org/officeDocument/2006/relationships/image" Target="../media/image31.jpg"/></Relationships>
</file>

<file path=ppt/slides/_rels/slide9.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4BF43A14-7A0E-587C-B3F1-E2982BFFDE49}"/>
              </a:ext>
            </a:extLst>
          </p:cNvPr>
          <p:cNvSpPr>
            <a:spLocks noGrp="1"/>
          </p:cNvSpPr>
          <p:nvPr>
            <p:ph type="ctrTitle"/>
          </p:nvPr>
        </p:nvSpPr>
        <p:spPr>
          <a:xfrm>
            <a:off x="0" y="228600"/>
            <a:ext cx="12192000" cy="533400"/>
          </a:xfrm>
        </p:spPr>
        <p:txBody>
          <a:bodyPr/>
          <a:lstStyle/>
          <a:p>
            <a:pPr algn="ctr"/>
            <a:r>
              <a:rPr lang="tr-TR" dirty="0"/>
              <a:t>KURUMSAL SUNUM</a:t>
            </a:r>
          </a:p>
        </p:txBody>
      </p:sp>
      <p:pic>
        <p:nvPicPr>
          <p:cNvPr id="6" name="object 3">
            <a:extLst>
              <a:ext uri="{FF2B5EF4-FFF2-40B4-BE49-F238E27FC236}">
                <a16:creationId xmlns:a16="http://schemas.microsoft.com/office/drawing/2014/main" id="{F0E5F48A-C44F-14B5-F8BF-32CFD7BD64FD}"/>
              </a:ext>
            </a:extLst>
          </p:cNvPr>
          <p:cNvPicPr/>
          <p:nvPr/>
        </p:nvPicPr>
        <p:blipFill>
          <a:blip r:embed="rId2" cstate="print"/>
          <a:stretch>
            <a:fillRect/>
          </a:stretch>
        </p:blipFill>
        <p:spPr>
          <a:xfrm>
            <a:off x="3733800" y="3124200"/>
            <a:ext cx="4724400" cy="1325880"/>
          </a:xfrm>
          <a:prstGeom prst="rect">
            <a:avLst/>
          </a:prstGeom>
        </p:spPr>
      </p:pic>
    </p:spTree>
    <p:extLst>
      <p:ext uri="{BB962C8B-B14F-4D97-AF65-F5344CB8AC3E}">
        <p14:creationId xmlns:p14="http://schemas.microsoft.com/office/powerpoint/2010/main" val="154289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92000" cy="861060"/>
          </a:xfrm>
          <a:custGeom>
            <a:avLst/>
            <a:gdLst/>
            <a:ahLst/>
            <a:cxnLst/>
            <a:rect l="l" t="t" r="r" b="b"/>
            <a:pathLst>
              <a:path w="12192000" h="861060">
                <a:moveTo>
                  <a:pt x="0" y="861060"/>
                </a:moveTo>
                <a:lnTo>
                  <a:pt x="12192000" y="861060"/>
                </a:lnTo>
                <a:lnTo>
                  <a:pt x="12192000" y="0"/>
                </a:lnTo>
                <a:lnTo>
                  <a:pt x="0" y="0"/>
                </a:lnTo>
                <a:lnTo>
                  <a:pt x="0" y="861060"/>
                </a:lnTo>
                <a:close/>
              </a:path>
            </a:pathLst>
          </a:custGeom>
          <a:solidFill>
            <a:srgbClr val="092963"/>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dirty="0"/>
              <a:t>Neden</a:t>
            </a:r>
            <a:r>
              <a:rPr spc="315" dirty="0"/>
              <a:t> </a:t>
            </a:r>
            <a:r>
              <a:rPr dirty="0"/>
              <a:t>Bilmak</a:t>
            </a:r>
            <a:r>
              <a:rPr spc="305" dirty="0"/>
              <a:t> </a:t>
            </a:r>
            <a:r>
              <a:rPr dirty="0"/>
              <a:t>Otomotiv</a:t>
            </a:r>
            <a:r>
              <a:rPr spc="290" dirty="0"/>
              <a:t> </a:t>
            </a:r>
            <a:r>
              <a:rPr spc="-50" dirty="0"/>
              <a:t>?</a:t>
            </a:r>
          </a:p>
        </p:txBody>
      </p:sp>
      <p:pic>
        <p:nvPicPr>
          <p:cNvPr id="4" name="object 4"/>
          <p:cNvPicPr/>
          <p:nvPr/>
        </p:nvPicPr>
        <p:blipFill>
          <a:blip r:embed="rId2" cstate="print"/>
          <a:stretch>
            <a:fillRect/>
          </a:stretch>
        </p:blipFill>
        <p:spPr>
          <a:xfrm>
            <a:off x="9439656" y="408431"/>
            <a:ext cx="2752344" cy="903732"/>
          </a:xfrm>
          <a:prstGeom prst="rect">
            <a:avLst/>
          </a:prstGeom>
        </p:spPr>
      </p:pic>
      <p:sp>
        <p:nvSpPr>
          <p:cNvPr id="5" name="object 5"/>
          <p:cNvSpPr txBox="1"/>
          <p:nvPr/>
        </p:nvSpPr>
        <p:spPr>
          <a:xfrm>
            <a:off x="468274" y="2346705"/>
            <a:ext cx="1549400" cy="848360"/>
          </a:xfrm>
          <a:prstGeom prst="rect">
            <a:avLst/>
          </a:prstGeom>
        </p:spPr>
        <p:txBody>
          <a:bodyPr vert="horz" wrap="square" lIns="0" tIns="12700" rIns="0" bIns="0" rtlCol="0">
            <a:spAutoFit/>
          </a:bodyPr>
          <a:lstStyle/>
          <a:p>
            <a:pPr marL="12065" marR="5080" algn="ctr">
              <a:lnSpc>
                <a:spcPct val="100000"/>
              </a:lnSpc>
              <a:spcBef>
                <a:spcPts val="100"/>
              </a:spcBef>
            </a:pPr>
            <a:r>
              <a:rPr sz="1800" dirty="0">
                <a:latin typeface="Arial MT"/>
                <a:cs typeface="Arial MT"/>
              </a:rPr>
              <a:t>Kaliteden</a:t>
            </a:r>
            <a:r>
              <a:rPr sz="1800" spc="-50" dirty="0">
                <a:latin typeface="Arial MT"/>
                <a:cs typeface="Arial MT"/>
              </a:rPr>
              <a:t> </a:t>
            </a:r>
            <a:r>
              <a:rPr sz="1800" spc="-20" dirty="0">
                <a:latin typeface="Arial MT"/>
                <a:cs typeface="Arial MT"/>
              </a:rPr>
              <a:t>ödün </a:t>
            </a:r>
            <a:r>
              <a:rPr sz="1800" dirty="0">
                <a:latin typeface="Arial MT"/>
                <a:cs typeface="Arial MT"/>
              </a:rPr>
              <a:t>vermeyen</a:t>
            </a:r>
            <a:r>
              <a:rPr sz="1800" spc="-45" dirty="0">
                <a:latin typeface="Arial MT"/>
                <a:cs typeface="Arial MT"/>
              </a:rPr>
              <a:t> </a:t>
            </a:r>
            <a:r>
              <a:rPr sz="1800" dirty="0">
                <a:latin typeface="Arial MT"/>
                <a:cs typeface="Arial MT"/>
              </a:rPr>
              <a:t>iş </a:t>
            </a:r>
            <a:r>
              <a:rPr sz="1800" spc="-10" dirty="0">
                <a:latin typeface="Arial MT"/>
                <a:cs typeface="Arial MT"/>
              </a:rPr>
              <a:t>felsefesi</a:t>
            </a:r>
            <a:endParaRPr sz="1800" dirty="0">
              <a:latin typeface="Arial MT"/>
              <a:cs typeface="Arial MT"/>
            </a:endParaRPr>
          </a:p>
        </p:txBody>
      </p:sp>
      <p:grpSp>
        <p:nvGrpSpPr>
          <p:cNvPr id="6" name="object 6"/>
          <p:cNvGrpSpPr/>
          <p:nvPr/>
        </p:nvGrpSpPr>
        <p:grpSpPr>
          <a:xfrm>
            <a:off x="757364" y="1580324"/>
            <a:ext cx="974090" cy="745490"/>
            <a:chOff x="757364" y="1580324"/>
            <a:chExt cx="974090" cy="745490"/>
          </a:xfrm>
        </p:grpSpPr>
        <p:sp>
          <p:nvSpPr>
            <p:cNvPr id="7" name="object 7"/>
            <p:cNvSpPr/>
            <p:nvPr/>
          </p:nvSpPr>
          <p:spPr>
            <a:xfrm>
              <a:off x="762761" y="1585721"/>
              <a:ext cx="963294" cy="734695"/>
            </a:xfrm>
            <a:custGeom>
              <a:avLst/>
              <a:gdLst/>
              <a:ahLst/>
              <a:cxnLst/>
              <a:rect l="l" t="t" r="r" b="b"/>
              <a:pathLst>
                <a:path w="963294" h="734694">
                  <a:moveTo>
                    <a:pt x="481584" y="0"/>
                  </a:moveTo>
                  <a:lnTo>
                    <a:pt x="367893" y="280542"/>
                  </a:lnTo>
                  <a:lnTo>
                    <a:pt x="0" y="280542"/>
                  </a:lnTo>
                  <a:lnTo>
                    <a:pt x="297637" y="454025"/>
                  </a:lnTo>
                  <a:lnTo>
                    <a:pt x="183946" y="734567"/>
                  </a:lnTo>
                  <a:lnTo>
                    <a:pt x="481584" y="561213"/>
                  </a:lnTo>
                  <a:lnTo>
                    <a:pt x="779272" y="734567"/>
                  </a:lnTo>
                  <a:lnTo>
                    <a:pt x="665479" y="454025"/>
                  </a:lnTo>
                  <a:lnTo>
                    <a:pt x="963168" y="280542"/>
                  </a:lnTo>
                  <a:lnTo>
                    <a:pt x="595249" y="280542"/>
                  </a:lnTo>
                  <a:lnTo>
                    <a:pt x="481584" y="0"/>
                  </a:lnTo>
                  <a:close/>
                </a:path>
              </a:pathLst>
            </a:custGeom>
            <a:solidFill>
              <a:srgbClr val="EC1C23"/>
            </a:solidFill>
          </p:spPr>
          <p:txBody>
            <a:bodyPr wrap="square" lIns="0" tIns="0" rIns="0" bIns="0" rtlCol="0"/>
            <a:lstStyle/>
            <a:p>
              <a:endParaRPr/>
            </a:p>
          </p:txBody>
        </p:sp>
        <p:sp>
          <p:nvSpPr>
            <p:cNvPr id="8" name="object 8"/>
            <p:cNvSpPr/>
            <p:nvPr/>
          </p:nvSpPr>
          <p:spPr>
            <a:xfrm>
              <a:off x="762761" y="1585721"/>
              <a:ext cx="963294" cy="734695"/>
            </a:xfrm>
            <a:custGeom>
              <a:avLst/>
              <a:gdLst/>
              <a:ahLst/>
              <a:cxnLst/>
              <a:rect l="l" t="t" r="r" b="b"/>
              <a:pathLst>
                <a:path w="963294" h="734694">
                  <a:moveTo>
                    <a:pt x="0" y="280542"/>
                  </a:moveTo>
                  <a:lnTo>
                    <a:pt x="367893" y="280542"/>
                  </a:lnTo>
                  <a:lnTo>
                    <a:pt x="481584" y="0"/>
                  </a:lnTo>
                  <a:lnTo>
                    <a:pt x="595249" y="280542"/>
                  </a:lnTo>
                  <a:lnTo>
                    <a:pt x="963168" y="280542"/>
                  </a:lnTo>
                  <a:lnTo>
                    <a:pt x="665479" y="454025"/>
                  </a:lnTo>
                  <a:lnTo>
                    <a:pt x="779272" y="734567"/>
                  </a:lnTo>
                  <a:lnTo>
                    <a:pt x="481584" y="561213"/>
                  </a:lnTo>
                  <a:lnTo>
                    <a:pt x="183946" y="734567"/>
                  </a:lnTo>
                  <a:lnTo>
                    <a:pt x="297637" y="454025"/>
                  </a:lnTo>
                  <a:lnTo>
                    <a:pt x="0" y="280542"/>
                  </a:lnTo>
                  <a:close/>
                </a:path>
              </a:pathLst>
            </a:custGeom>
            <a:ln w="10795">
              <a:solidFill>
                <a:srgbClr val="545B25"/>
              </a:solidFill>
            </a:ln>
          </p:spPr>
          <p:txBody>
            <a:bodyPr wrap="square" lIns="0" tIns="0" rIns="0" bIns="0" rtlCol="0"/>
            <a:lstStyle/>
            <a:p>
              <a:endParaRPr/>
            </a:p>
          </p:txBody>
        </p:sp>
      </p:grpSp>
      <p:sp>
        <p:nvSpPr>
          <p:cNvPr id="9" name="object 9"/>
          <p:cNvSpPr txBox="1"/>
          <p:nvPr/>
        </p:nvSpPr>
        <p:spPr>
          <a:xfrm>
            <a:off x="3608578" y="2346705"/>
            <a:ext cx="1219200" cy="848360"/>
          </a:xfrm>
          <a:prstGeom prst="rect">
            <a:avLst/>
          </a:prstGeom>
        </p:spPr>
        <p:txBody>
          <a:bodyPr vert="horz" wrap="square" lIns="0" tIns="12700" rIns="0" bIns="0" rtlCol="0">
            <a:spAutoFit/>
          </a:bodyPr>
          <a:lstStyle/>
          <a:p>
            <a:pPr marL="12700" marR="5080" indent="-635" algn="ctr">
              <a:lnSpc>
                <a:spcPct val="100000"/>
              </a:lnSpc>
              <a:spcBef>
                <a:spcPts val="100"/>
              </a:spcBef>
            </a:pPr>
            <a:r>
              <a:rPr sz="1800" dirty="0">
                <a:latin typeface="Arial MT"/>
                <a:cs typeface="Arial MT"/>
              </a:rPr>
              <a:t>Kaliteli</a:t>
            </a:r>
            <a:r>
              <a:rPr sz="1800" spc="-50" dirty="0">
                <a:latin typeface="Arial MT"/>
                <a:cs typeface="Arial MT"/>
              </a:rPr>
              <a:t> </a:t>
            </a:r>
            <a:r>
              <a:rPr sz="1800" spc="-35" dirty="0">
                <a:latin typeface="Arial MT"/>
                <a:cs typeface="Arial MT"/>
              </a:rPr>
              <a:t>ve </a:t>
            </a:r>
            <a:r>
              <a:rPr sz="1800" dirty="0">
                <a:latin typeface="Arial MT"/>
                <a:cs typeface="Arial MT"/>
              </a:rPr>
              <a:t>deneyimli</a:t>
            </a:r>
            <a:r>
              <a:rPr sz="1800" spc="-60" dirty="0">
                <a:latin typeface="Arial MT"/>
                <a:cs typeface="Arial MT"/>
              </a:rPr>
              <a:t> </a:t>
            </a:r>
            <a:r>
              <a:rPr sz="1800" spc="-509" dirty="0">
                <a:latin typeface="Arial MT"/>
                <a:cs typeface="Arial MT"/>
              </a:rPr>
              <a:t>iş</a:t>
            </a:r>
            <a:r>
              <a:rPr sz="1800" spc="-20" dirty="0">
                <a:latin typeface="Arial MT"/>
                <a:cs typeface="Arial MT"/>
              </a:rPr>
              <a:t> </a:t>
            </a:r>
            <a:r>
              <a:rPr sz="1800" dirty="0">
                <a:latin typeface="Arial MT"/>
                <a:cs typeface="Arial MT"/>
              </a:rPr>
              <a:t>gücü</a:t>
            </a:r>
          </a:p>
        </p:txBody>
      </p:sp>
      <p:sp>
        <p:nvSpPr>
          <p:cNvPr id="10" name="object 10"/>
          <p:cNvSpPr txBox="1"/>
          <p:nvPr/>
        </p:nvSpPr>
        <p:spPr>
          <a:xfrm>
            <a:off x="6439661" y="2189733"/>
            <a:ext cx="1508760" cy="1003935"/>
          </a:xfrm>
          <a:prstGeom prst="rect">
            <a:avLst/>
          </a:prstGeom>
        </p:spPr>
        <p:txBody>
          <a:bodyPr vert="horz" wrap="square" lIns="0" tIns="12065" rIns="0" bIns="0" rtlCol="0">
            <a:spAutoFit/>
          </a:bodyPr>
          <a:lstStyle/>
          <a:p>
            <a:pPr marL="635" algn="ctr">
              <a:lnSpc>
                <a:spcPct val="100000"/>
              </a:lnSpc>
              <a:spcBef>
                <a:spcPts val="95"/>
              </a:spcBef>
            </a:pPr>
            <a:r>
              <a:rPr sz="2800" b="1" dirty="0">
                <a:solidFill>
                  <a:srgbClr val="FF0000"/>
                </a:solidFill>
                <a:latin typeface="Arial"/>
                <a:cs typeface="Arial"/>
              </a:rPr>
              <a:t>30</a:t>
            </a:r>
            <a:r>
              <a:rPr sz="2800" b="1" spc="-30" dirty="0">
                <a:solidFill>
                  <a:srgbClr val="FF0000"/>
                </a:solidFill>
                <a:latin typeface="Arial"/>
                <a:cs typeface="Arial"/>
              </a:rPr>
              <a:t> </a:t>
            </a:r>
            <a:r>
              <a:rPr sz="2800" b="1" spc="-20" dirty="0">
                <a:solidFill>
                  <a:srgbClr val="FF0000"/>
                </a:solidFill>
                <a:latin typeface="Arial"/>
                <a:cs typeface="Arial"/>
              </a:rPr>
              <a:t>yılı</a:t>
            </a:r>
            <a:endParaRPr sz="2800" dirty="0">
              <a:latin typeface="Arial"/>
              <a:cs typeface="Arial"/>
            </a:endParaRPr>
          </a:p>
          <a:p>
            <a:pPr algn="ctr">
              <a:lnSpc>
                <a:spcPct val="100000"/>
              </a:lnSpc>
              <a:spcBef>
                <a:spcPts val="30"/>
              </a:spcBef>
            </a:pPr>
            <a:r>
              <a:rPr sz="1800" dirty="0">
                <a:latin typeface="Arial MT"/>
                <a:cs typeface="Arial MT"/>
              </a:rPr>
              <a:t>aşkın</a:t>
            </a:r>
            <a:r>
              <a:rPr sz="1800" spc="40" dirty="0">
                <a:latin typeface="Arial MT"/>
                <a:cs typeface="Arial MT"/>
              </a:rPr>
              <a:t> </a:t>
            </a:r>
            <a:r>
              <a:rPr sz="1800" spc="-10" dirty="0">
                <a:latin typeface="Arial MT"/>
                <a:cs typeface="Arial MT"/>
              </a:rPr>
              <a:t>deneyim</a:t>
            </a:r>
            <a:endParaRPr sz="1800" dirty="0">
              <a:latin typeface="Arial MT"/>
              <a:cs typeface="Arial MT"/>
            </a:endParaRPr>
          </a:p>
          <a:p>
            <a:pPr algn="ctr">
              <a:lnSpc>
                <a:spcPct val="100000"/>
              </a:lnSpc>
            </a:pPr>
            <a:r>
              <a:rPr sz="1800" dirty="0">
                <a:latin typeface="Arial MT"/>
                <a:cs typeface="Arial MT"/>
              </a:rPr>
              <a:t>ve</a:t>
            </a:r>
            <a:r>
              <a:rPr sz="1800" spc="-30" dirty="0">
                <a:latin typeface="Arial MT"/>
                <a:cs typeface="Arial MT"/>
              </a:rPr>
              <a:t> </a:t>
            </a:r>
            <a:r>
              <a:rPr sz="1800" dirty="0">
                <a:latin typeface="Arial MT"/>
                <a:cs typeface="Arial MT"/>
              </a:rPr>
              <a:t>bilgi</a:t>
            </a:r>
            <a:r>
              <a:rPr sz="1800" spc="-15" dirty="0">
                <a:latin typeface="Arial MT"/>
                <a:cs typeface="Arial MT"/>
              </a:rPr>
              <a:t> </a:t>
            </a:r>
            <a:r>
              <a:rPr sz="1800" spc="-10" dirty="0">
                <a:latin typeface="Arial MT"/>
                <a:cs typeface="Arial MT"/>
              </a:rPr>
              <a:t>birikimi</a:t>
            </a:r>
            <a:endParaRPr sz="1800" dirty="0">
              <a:latin typeface="Arial MT"/>
              <a:cs typeface="Arial MT"/>
            </a:endParaRPr>
          </a:p>
        </p:txBody>
      </p:sp>
      <p:grpSp>
        <p:nvGrpSpPr>
          <p:cNvPr id="11" name="object 11"/>
          <p:cNvGrpSpPr/>
          <p:nvPr/>
        </p:nvGrpSpPr>
        <p:grpSpPr>
          <a:xfrm>
            <a:off x="2317940" y="2314892"/>
            <a:ext cx="1033780" cy="376555"/>
            <a:chOff x="2317940" y="2314892"/>
            <a:chExt cx="1033780" cy="376555"/>
          </a:xfrm>
        </p:grpSpPr>
        <p:sp>
          <p:nvSpPr>
            <p:cNvPr id="12" name="object 12"/>
            <p:cNvSpPr/>
            <p:nvPr/>
          </p:nvSpPr>
          <p:spPr>
            <a:xfrm>
              <a:off x="2323337" y="2320289"/>
              <a:ext cx="1022985" cy="365760"/>
            </a:xfrm>
            <a:custGeom>
              <a:avLst/>
              <a:gdLst/>
              <a:ahLst/>
              <a:cxnLst/>
              <a:rect l="l" t="t" r="r" b="b"/>
              <a:pathLst>
                <a:path w="1022985" h="365760">
                  <a:moveTo>
                    <a:pt x="839724" y="0"/>
                  </a:moveTo>
                  <a:lnTo>
                    <a:pt x="839724" y="91439"/>
                  </a:lnTo>
                  <a:lnTo>
                    <a:pt x="0" y="91439"/>
                  </a:lnTo>
                  <a:lnTo>
                    <a:pt x="0" y="274320"/>
                  </a:lnTo>
                  <a:lnTo>
                    <a:pt x="839724" y="274320"/>
                  </a:lnTo>
                  <a:lnTo>
                    <a:pt x="839724" y="365760"/>
                  </a:lnTo>
                  <a:lnTo>
                    <a:pt x="1022603" y="182880"/>
                  </a:lnTo>
                  <a:lnTo>
                    <a:pt x="839724" y="0"/>
                  </a:lnTo>
                  <a:close/>
                </a:path>
              </a:pathLst>
            </a:custGeom>
            <a:solidFill>
              <a:srgbClr val="EC1C23"/>
            </a:solidFill>
          </p:spPr>
          <p:txBody>
            <a:bodyPr wrap="square" lIns="0" tIns="0" rIns="0" bIns="0" rtlCol="0"/>
            <a:lstStyle/>
            <a:p>
              <a:endParaRPr/>
            </a:p>
          </p:txBody>
        </p:sp>
        <p:sp>
          <p:nvSpPr>
            <p:cNvPr id="13" name="object 13"/>
            <p:cNvSpPr/>
            <p:nvPr/>
          </p:nvSpPr>
          <p:spPr>
            <a:xfrm>
              <a:off x="2323337" y="2320289"/>
              <a:ext cx="1022985" cy="365760"/>
            </a:xfrm>
            <a:custGeom>
              <a:avLst/>
              <a:gdLst/>
              <a:ahLst/>
              <a:cxnLst/>
              <a:rect l="l" t="t" r="r" b="b"/>
              <a:pathLst>
                <a:path w="1022985" h="365760">
                  <a:moveTo>
                    <a:pt x="0" y="91439"/>
                  </a:moveTo>
                  <a:lnTo>
                    <a:pt x="839724" y="91439"/>
                  </a:lnTo>
                  <a:lnTo>
                    <a:pt x="839724" y="0"/>
                  </a:lnTo>
                  <a:lnTo>
                    <a:pt x="1022603" y="182880"/>
                  </a:lnTo>
                  <a:lnTo>
                    <a:pt x="839724" y="365760"/>
                  </a:lnTo>
                  <a:lnTo>
                    <a:pt x="839724" y="274320"/>
                  </a:lnTo>
                  <a:lnTo>
                    <a:pt x="0" y="274320"/>
                  </a:lnTo>
                  <a:lnTo>
                    <a:pt x="0" y="91439"/>
                  </a:lnTo>
                  <a:close/>
                </a:path>
              </a:pathLst>
            </a:custGeom>
            <a:ln w="10795">
              <a:solidFill>
                <a:srgbClr val="545B25"/>
              </a:solidFill>
            </a:ln>
          </p:spPr>
          <p:txBody>
            <a:bodyPr wrap="square" lIns="0" tIns="0" rIns="0" bIns="0" rtlCol="0"/>
            <a:lstStyle/>
            <a:p>
              <a:endParaRPr/>
            </a:p>
          </p:txBody>
        </p:sp>
      </p:grpSp>
      <p:grpSp>
        <p:nvGrpSpPr>
          <p:cNvPr id="14" name="object 14"/>
          <p:cNvGrpSpPr/>
          <p:nvPr/>
        </p:nvGrpSpPr>
        <p:grpSpPr>
          <a:xfrm>
            <a:off x="5190680" y="2345372"/>
            <a:ext cx="1033780" cy="376555"/>
            <a:chOff x="5190680" y="2345372"/>
            <a:chExt cx="1033780" cy="376555"/>
          </a:xfrm>
        </p:grpSpPr>
        <p:sp>
          <p:nvSpPr>
            <p:cNvPr id="15" name="object 15"/>
            <p:cNvSpPr/>
            <p:nvPr/>
          </p:nvSpPr>
          <p:spPr>
            <a:xfrm>
              <a:off x="5196077" y="2350770"/>
              <a:ext cx="1022985" cy="365760"/>
            </a:xfrm>
            <a:custGeom>
              <a:avLst/>
              <a:gdLst/>
              <a:ahLst/>
              <a:cxnLst/>
              <a:rect l="l" t="t" r="r" b="b"/>
              <a:pathLst>
                <a:path w="1022985" h="365760">
                  <a:moveTo>
                    <a:pt x="839724" y="0"/>
                  </a:moveTo>
                  <a:lnTo>
                    <a:pt x="839724" y="91439"/>
                  </a:lnTo>
                  <a:lnTo>
                    <a:pt x="0" y="91439"/>
                  </a:lnTo>
                  <a:lnTo>
                    <a:pt x="0" y="274319"/>
                  </a:lnTo>
                  <a:lnTo>
                    <a:pt x="839724" y="274319"/>
                  </a:lnTo>
                  <a:lnTo>
                    <a:pt x="839724" y="365759"/>
                  </a:lnTo>
                  <a:lnTo>
                    <a:pt x="1022604" y="182879"/>
                  </a:lnTo>
                  <a:lnTo>
                    <a:pt x="839724" y="0"/>
                  </a:lnTo>
                  <a:close/>
                </a:path>
              </a:pathLst>
            </a:custGeom>
            <a:solidFill>
              <a:srgbClr val="EC1C23"/>
            </a:solidFill>
          </p:spPr>
          <p:txBody>
            <a:bodyPr wrap="square" lIns="0" tIns="0" rIns="0" bIns="0" rtlCol="0"/>
            <a:lstStyle/>
            <a:p>
              <a:endParaRPr/>
            </a:p>
          </p:txBody>
        </p:sp>
        <p:sp>
          <p:nvSpPr>
            <p:cNvPr id="16" name="object 16"/>
            <p:cNvSpPr/>
            <p:nvPr/>
          </p:nvSpPr>
          <p:spPr>
            <a:xfrm>
              <a:off x="5196077" y="2350770"/>
              <a:ext cx="1022985" cy="365760"/>
            </a:xfrm>
            <a:custGeom>
              <a:avLst/>
              <a:gdLst/>
              <a:ahLst/>
              <a:cxnLst/>
              <a:rect l="l" t="t" r="r" b="b"/>
              <a:pathLst>
                <a:path w="1022985" h="365760">
                  <a:moveTo>
                    <a:pt x="0" y="91439"/>
                  </a:moveTo>
                  <a:lnTo>
                    <a:pt x="839724" y="91439"/>
                  </a:lnTo>
                  <a:lnTo>
                    <a:pt x="839724" y="0"/>
                  </a:lnTo>
                  <a:lnTo>
                    <a:pt x="1022604" y="182879"/>
                  </a:lnTo>
                  <a:lnTo>
                    <a:pt x="839724" y="365759"/>
                  </a:lnTo>
                  <a:lnTo>
                    <a:pt x="839724" y="274319"/>
                  </a:lnTo>
                  <a:lnTo>
                    <a:pt x="0" y="274319"/>
                  </a:lnTo>
                  <a:lnTo>
                    <a:pt x="0" y="91439"/>
                  </a:lnTo>
                  <a:close/>
                </a:path>
              </a:pathLst>
            </a:custGeom>
            <a:ln w="10794">
              <a:solidFill>
                <a:srgbClr val="545B25"/>
              </a:solidFill>
            </a:ln>
          </p:spPr>
          <p:txBody>
            <a:bodyPr wrap="square" lIns="0" tIns="0" rIns="0" bIns="0" rtlCol="0"/>
            <a:lstStyle/>
            <a:p>
              <a:endParaRPr/>
            </a:p>
          </p:txBody>
        </p:sp>
      </p:grpSp>
      <p:grpSp>
        <p:nvGrpSpPr>
          <p:cNvPr id="17" name="object 17"/>
          <p:cNvGrpSpPr/>
          <p:nvPr/>
        </p:nvGrpSpPr>
        <p:grpSpPr>
          <a:xfrm>
            <a:off x="8278304" y="2314892"/>
            <a:ext cx="1033780" cy="376555"/>
            <a:chOff x="8278304" y="2314892"/>
            <a:chExt cx="1033780" cy="376555"/>
          </a:xfrm>
        </p:grpSpPr>
        <p:sp>
          <p:nvSpPr>
            <p:cNvPr id="18" name="object 18"/>
            <p:cNvSpPr/>
            <p:nvPr/>
          </p:nvSpPr>
          <p:spPr>
            <a:xfrm>
              <a:off x="8283702" y="2320289"/>
              <a:ext cx="1022985" cy="365760"/>
            </a:xfrm>
            <a:custGeom>
              <a:avLst/>
              <a:gdLst/>
              <a:ahLst/>
              <a:cxnLst/>
              <a:rect l="l" t="t" r="r" b="b"/>
              <a:pathLst>
                <a:path w="1022984" h="365760">
                  <a:moveTo>
                    <a:pt x="839724" y="0"/>
                  </a:moveTo>
                  <a:lnTo>
                    <a:pt x="839724" y="91439"/>
                  </a:lnTo>
                  <a:lnTo>
                    <a:pt x="0" y="91439"/>
                  </a:lnTo>
                  <a:lnTo>
                    <a:pt x="0" y="274320"/>
                  </a:lnTo>
                  <a:lnTo>
                    <a:pt x="839724" y="274320"/>
                  </a:lnTo>
                  <a:lnTo>
                    <a:pt x="839724" y="365760"/>
                  </a:lnTo>
                  <a:lnTo>
                    <a:pt x="1022603" y="182880"/>
                  </a:lnTo>
                  <a:lnTo>
                    <a:pt x="839724" y="0"/>
                  </a:lnTo>
                  <a:close/>
                </a:path>
              </a:pathLst>
            </a:custGeom>
            <a:solidFill>
              <a:srgbClr val="EC1C23"/>
            </a:solidFill>
          </p:spPr>
          <p:txBody>
            <a:bodyPr wrap="square" lIns="0" tIns="0" rIns="0" bIns="0" rtlCol="0"/>
            <a:lstStyle/>
            <a:p>
              <a:endParaRPr/>
            </a:p>
          </p:txBody>
        </p:sp>
        <p:sp>
          <p:nvSpPr>
            <p:cNvPr id="19" name="object 19"/>
            <p:cNvSpPr/>
            <p:nvPr/>
          </p:nvSpPr>
          <p:spPr>
            <a:xfrm>
              <a:off x="8283702" y="2320289"/>
              <a:ext cx="1022985" cy="365760"/>
            </a:xfrm>
            <a:custGeom>
              <a:avLst/>
              <a:gdLst/>
              <a:ahLst/>
              <a:cxnLst/>
              <a:rect l="l" t="t" r="r" b="b"/>
              <a:pathLst>
                <a:path w="1022984" h="365760">
                  <a:moveTo>
                    <a:pt x="0" y="91439"/>
                  </a:moveTo>
                  <a:lnTo>
                    <a:pt x="839724" y="91439"/>
                  </a:lnTo>
                  <a:lnTo>
                    <a:pt x="839724" y="0"/>
                  </a:lnTo>
                  <a:lnTo>
                    <a:pt x="1022603" y="182880"/>
                  </a:lnTo>
                  <a:lnTo>
                    <a:pt x="839724" y="365760"/>
                  </a:lnTo>
                  <a:lnTo>
                    <a:pt x="839724" y="274320"/>
                  </a:lnTo>
                  <a:lnTo>
                    <a:pt x="0" y="274320"/>
                  </a:lnTo>
                  <a:lnTo>
                    <a:pt x="0" y="91439"/>
                  </a:lnTo>
                  <a:close/>
                </a:path>
              </a:pathLst>
            </a:custGeom>
            <a:ln w="10795">
              <a:solidFill>
                <a:srgbClr val="545B25"/>
              </a:solidFill>
            </a:ln>
          </p:spPr>
          <p:txBody>
            <a:bodyPr wrap="square" lIns="0" tIns="0" rIns="0" bIns="0" rtlCol="0"/>
            <a:lstStyle/>
            <a:p>
              <a:endParaRPr/>
            </a:p>
          </p:txBody>
        </p:sp>
      </p:grpSp>
      <p:sp>
        <p:nvSpPr>
          <p:cNvPr id="20" name="object 20"/>
          <p:cNvSpPr txBox="1"/>
          <p:nvPr/>
        </p:nvSpPr>
        <p:spPr>
          <a:xfrm>
            <a:off x="9690607" y="2223642"/>
            <a:ext cx="2245995" cy="848994"/>
          </a:xfrm>
          <a:prstGeom prst="rect">
            <a:avLst/>
          </a:prstGeom>
        </p:spPr>
        <p:txBody>
          <a:bodyPr vert="horz" wrap="square" lIns="0" tIns="12700" rIns="0" bIns="0" rtlCol="0">
            <a:spAutoFit/>
          </a:bodyPr>
          <a:lstStyle/>
          <a:p>
            <a:pPr marL="12065" marR="5080" indent="1905" algn="ctr">
              <a:lnSpc>
                <a:spcPct val="100000"/>
              </a:lnSpc>
              <a:spcBef>
                <a:spcPts val="100"/>
              </a:spcBef>
            </a:pPr>
            <a:r>
              <a:rPr sz="1800" dirty="0">
                <a:latin typeface="Arial MT"/>
                <a:cs typeface="Arial MT"/>
              </a:rPr>
              <a:t>Orijinal</a:t>
            </a:r>
            <a:r>
              <a:rPr sz="1800" spc="-45" dirty="0">
                <a:latin typeface="Arial MT"/>
                <a:cs typeface="Arial MT"/>
              </a:rPr>
              <a:t> </a:t>
            </a:r>
            <a:r>
              <a:rPr sz="1800" dirty="0">
                <a:latin typeface="Arial MT"/>
                <a:cs typeface="Arial MT"/>
              </a:rPr>
              <a:t>parça</a:t>
            </a:r>
            <a:r>
              <a:rPr sz="1800" spc="-50" dirty="0">
                <a:latin typeface="Arial MT"/>
                <a:cs typeface="Arial MT"/>
              </a:rPr>
              <a:t> </a:t>
            </a:r>
            <a:r>
              <a:rPr sz="1800" spc="-10" dirty="0">
                <a:latin typeface="Arial MT"/>
                <a:cs typeface="Arial MT"/>
              </a:rPr>
              <a:t>harici </a:t>
            </a:r>
            <a:r>
              <a:rPr sz="1800" dirty="0">
                <a:latin typeface="Arial MT"/>
                <a:cs typeface="Arial MT"/>
              </a:rPr>
              <a:t>hiçbir</a:t>
            </a:r>
            <a:r>
              <a:rPr sz="1800" spc="-35" dirty="0">
                <a:latin typeface="Arial MT"/>
                <a:cs typeface="Arial MT"/>
              </a:rPr>
              <a:t> </a:t>
            </a:r>
            <a:r>
              <a:rPr sz="1800" dirty="0">
                <a:latin typeface="Arial MT"/>
                <a:cs typeface="Arial MT"/>
              </a:rPr>
              <a:t>yan</a:t>
            </a:r>
            <a:r>
              <a:rPr sz="1800" spc="-25" dirty="0">
                <a:latin typeface="Arial MT"/>
                <a:cs typeface="Arial MT"/>
              </a:rPr>
              <a:t> </a:t>
            </a:r>
            <a:r>
              <a:rPr sz="1800" dirty="0">
                <a:latin typeface="Arial MT"/>
                <a:cs typeface="Arial MT"/>
              </a:rPr>
              <a:t>sanayi</a:t>
            </a:r>
            <a:r>
              <a:rPr sz="1800" spc="-10" dirty="0">
                <a:latin typeface="Arial MT"/>
                <a:cs typeface="Arial MT"/>
              </a:rPr>
              <a:t> </a:t>
            </a:r>
            <a:r>
              <a:rPr sz="1800" spc="-20" dirty="0">
                <a:latin typeface="Arial MT"/>
                <a:cs typeface="Arial MT"/>
              </a:rPr>
              <a:t>ürün </a:t>
            </a:r>
            <a:r>
              <a:rPr sz="1800" spc="-10" dirty="0">
                <a:latin typeface="Arial MT"/>
                <a:cs typeface="Arial MT"/>
              </a:rPr>
              <a:t>kullanılmaması</a:t>
            </a:r>
            <a:endParaRPr sz="1800">
              <a:latin typeface="Arial MT"/>
              <a:cs typeface="Arial MT"/>
            </a:endParaRPr>
          </a:p>
        </p:txBody>
      </p:sp>
      <p:grpSp>
        <p:nvGrpSpPr>
          <p:cNvPr id="21" name="object 21"/>
          <p:cNvGrpSpPr/>
          <p:nvPr/>
        </p:nvGrpSpPr>
        <p:grpSpPr>
          <a:xfrm>
            <a:off x="10672508" y="3223196"/>
            <a:ext cx="376555" cy="1033780"/>
            <a:chOff x="10672508" y="3223196"/>
            <a:chExt cx="376555" cy="1033780"/>
          </a:xfrm>
        </p:grpSpPr>
        <p:sp>
          <p:nvSpPr>
            <p:cNvPr id="22" name="object 22"/>
            <p:cNvSpPr/>
            <p:nvPr/>
          </p:nvSpPr>
          <p:spPr>
            <a:xfrm>
              <a:off x="10677905" y="3228593"/>
              <a:ext cx="365760" cy="1022985"/>
            </a:xfrm>
            <a:custGeom>
              <a:avLst/>
              <a:gdLst/>
              <a:ahLst/>
              <a:cxnLst/>
              <a:rect l="l" t="t" r="r" b="b"/>
              <a:pathLst>
                <a:path w="365759" h="1022985">
                  <a:moveTo>
                    <a:pt x="274320" y="0"/>
                  </a:moveTo>
                  <a:lnTo>
                    <a:pt x="91440" y="0"/>
                  </a:lnTo>
                  <a:lnTo>
                    <a:pt x="91440" y="839723"/>
                  </a:lnTo>
                  <a:lnTo>
                    <a:pt x="0" y="839723"/>
                  </a:lnTo>
                  <a:lnTo>
                    <a:pt x="182879" y="1022603"/>
                  </a:lnTo>
                  <a:lnTo>
                    <a:pt x="365760" y="839723"/>
                  </a:lnTo>
                  <a:lnTo>
                    <a:pt x="274320" y="839723"/>
                  </a:lnTo>
                  <a:lnTo>
                    <a:pt x="274320" y="0"/>
                  </a:lnTo>
                  <a:close/>
                </a:path>
              </a:pathLst>
            </a:custGeom>
            <a:solidFill>
              <a:srgbClr val="EC1C23"/>
            </a:solidFill>
          </p:spPr>
          <p:txBody>
            <a:bodyPr wrap="square" lIns="0" tIns="0" rIns="0" bIns="0" rtlCol="0"/>
            <a:lstStyle/>
            <a:p>
              <a:endParaRPr/>
            </a:p>
          </p:txBody>
        </p:sp>
        <p:sp>
          <p:nvSpPr>
            <p:cNvPr id="23" name="object 23"/>
            <p:cNvSpPr/>
            <p:nvPr/>
          </p:nvSpPr>
          <p:spPr>
            <a:xfrm>
              <a:off x="10677905" y="3228593"/>
              <a:ext cx="365760" cy="1022985"/>
            </a:xfrm>
            <a:custGeom>
              <a:avLst/>
              <a:gdLst/>
              <a:ahLst/>
              <a:cxnLst/>
              <a:rect l="l" t="t" r="r" b="b"/>
              <a:pathLst>
                <a:path w="365759" h="1022985">
                  <a:moveTo>
                    <a:pt x="274320" y="0"/>
                  </a:moveTo>
                  <a:lnTo>
                    <a:pt x="274320" y="839723"/>
                  </a:lnTo>
                  <a:lnTo>
                    <a:pt x="365760" y="839723"/>
                  </a:lnTo>
                  <a:lnTo>
                    <a:pt x="182879" y="1022603"/>
                  </a:lnTo>
                  <a:lnTo>
                    <a:pt x="0" y="839723"/>
                  </a:lnTo>
                  <a:lnTo>
                    <a:pt x="91440" y="839723"/>
                  </a:lnTo>
                  <a:lnTo>
                    <a:pt x="91440" y="0"/>
                  </a:lnTo>
                  <a:lnTo>
                    <a:pt x="274320" y="0"/>
                  </a:lnTo>
                  <a:close/>
                </a:path>
              </a:pathLst>
            </a:custGeom>
            <a:ln w="10795">
              <a:solidFill>
                <a:srgbClr val="545B25"/>
              </a:solidFill>
            </a:ln>
          </p:spPr>
          <p:txBody>
            <a:bodyPr wrap="square" lIns="0" tIns="0" rIns="0" bIns="0" rtlCol="0"/>
            <a:lstStyle/>
            <a:p>
              <a:endParaRPr/>
            </a:p>
          </p:txBody>
        </p:sp>
      </p:grpSp>
      <p:sp>
        <p:nvSpPr>
          <p:cNvPr id="24" name="object 24"/>
          <p:cNvSpPr txBox="1"/>
          <p:nvPr/>
        </p:nvSpPr>
        <p:spPr>
          <a:xfrm>
            <a:off x="9806431" y="4377054"/>
            <a:ext cx="2014855" cy="1123315"/>
          </a:xfrm>
          <a:prstGeom prst="rect">
            <a:avLst/>
          </a:prstGeom>
        </p:spPr>
        <p:txBody>
          <a:bodyPr vert="horz" wrap="square" lIns="0" tIns="12700" rIns="0" bIns="0" rtlCol="0">
            <a:spAutoFit/>
          </a:bodyPr>
          <a:lstStyle/>
          <a:p>
            <a:pPr marL="12700" marR="5080" indent="1905" algn="ctr">
              <a:lnSpc>
                <a:spcPct val="100000"/>
              </a:lnSpc>
              <a:spcBef>
                <a:spcPts val="100"/>
              </a:spcBef>
            </a:pPr>
            <a:r>
              <a:rPr sz="1800" spc="-10" dirty="0">
                <a:latin typeface="Arial MT"/>
                <a:cs typeface="Arial MT"/>
              </a:rPr>
              <a:t>Yapılan</a:t>
            </a:r>
            <a:r>
              <a:rPr sz="1800" spc="-45" dirty="0">
                <a:latin typeface="Arial MT"/>
                <a:cs typeface="Arial MT"/>
              </a:rPr>
              <a:t> </a:t>
            </a:r>
            <a:r>
              <a:rPr sz="1800" dirty="0">
                <a:latin typeface="Arial MT"/>
                <a:cs typeface="Arial MT"/>
              </a:rPr>
              <a:t>her</a:t>
            </a:r>
            <a:r>
              <a:rPr sz="1800" spc="-65" dirty="0">
                <a:latin typeface="Arial MT"/>
                <a:cs typeface="Arial MT"/>
              </a:rPr>
              <a:t> işlemin </a:t>
            </a:r>
            <a:r>
              <a:rPr sz="1800" spc="-10" dirty="0">
                <a:latin typeface="Arial MT"/>
                <a:cs typeface="Arial MT"/>
              </a:rPr>
              <a:t>raporlanarak </a:t>
            </a:r>
            <a:r>
              <a:rPr sz="1800" dirty="0">
                <a:latin typeface="Arial MT"/>
                <a:cs typeface="Arial MT"/>
              </a:rPr>
              <a:t>müşteriye</a:t>
            </a:r>
            <a:r>
              <a:rPr sz="1800" spc="45" dirty="0">
                <a:latin typeface="Arial MT"/>
                <a:cs typeface="Arial MT"/>
              </a:rPr>
              <a:t> </a:t>
            </a:r>
            <a:r>
              <a:rPr sz="1800" spc="-10" dirty="0">
                <a:latin typeface="Arial MT"/>
                <a:cs typeface="Arial MT"/>
              </a:rPr>
              <a:t>beyan </a:t>
            </a:r>
            <a:r>
              <a:rPr sz="1800" dirty="0">
                <a:latin typeface="Arial MT"/>
                <a:cs typeface="Arial MT"/>
              </a:rPr>
              <a:t>edilmesi</a:t>
            </a:r>
            <a:r>
              <a:rPr sz="1800" spc="-15" dirty="0">
                <a:latin typeface="Arial MT"/>
                <a:cs typeface="Arial MT"/>
              </a:rPr>
              <a:t> </a:t>
            </a:r>
            <a:r>
              <a:rPr sz="1800" dirty="0">
                <a:latin typeface="Arial MT"/>
                <a:cs typeface="Arial MT"/>
              </a:rPr>
              <a:t>ve</a:t>
            </a:r>
            <a:r>
              <a:rPr sz="1800" spc="-35" dirty="0">
                <a:latin typeface="Arial MT"/>
                <a:cs typeface="Arial MT"/>
              </a:rPr>
              <a:t> </a:t>
            </a:r>
            <a:r>
              <a:rPr sz="1800" dirty="0">
                <a:latin typeface="Arial MT"/>
                <a:cs typeface="Arial MT"/>
              </a:rPr>
              <a:t>şeffaflık</a:t>
            </a:r>
          </a:p>
        </p:txBody>
      </p:sp>
      <p:grpSp>
        <p:nvGrpSpPr>
          <p:cNvPr id="25" name="object 25"/>
          <p:cNvGrpSpPr/>
          <p:nvPr/>
        </p:nvGrpSpPr>
        <p:grpSpPr>
          <a:xfrm>
            <a:off x="8412416" y="4760912"/>
            <a:ext cx="1033780" cy="378460"/>
            <a:chOff x="8412416" y="4760912"/>
            <a:chExt cx="1033780" cy="378460"/>
          </a:xfrm>
        </p:grpSpPr>
        <p:sp>
          <p:nvSpPr>
            <p:cNvPr id="26" name="object 26"/>
            <p:cNvSpPr/>
            <p:nvPr/>
          </p:nvSpPr>
          <p:spPr>
            <a:xfrm>
              <a:off x="8417814" y="4766310"/>
              <a:ext cx="1022985" cy="367665"/>
            </a:xfrm>
            <a:custGeom>
              <a:avLst/>
              <a:gdLst/>
              <a:ahLst/>
              <a:cxnLst/>
              <a:rect l="l" t="t" r="r" b="b"/>
              <a:pathLst>
                <a:path w="1022984" h="367664">
                  <a:moveTo>
                    <a:pt x="183641" y="0"/>
                  </a:moveTo>
                  <a:lnTo>
                    <a:pt x="0" y="183641"/>
                  </a:lnTo>
                  <a:lnTo>
                    <a:pt x="183641" y="367283"/>
                  </a:lnTo>
                  <a:lnTo>
                    <a:pt x="183641" y="275463"/>
                  </a:lnTo>
                  <a:lnTo>
                    <a:pt x="1022603" y="275463"/>
                  </a:lnTo>
                  <a:lnTo>
                    <a:pt x="1022603" y="91820"/>
                  </a:lnTo>
                  <a:lnTo>
                    <a:pt x="183641" y="91820"/>
                  </a:lnTo>
                  <a:lnTo>
                    <a:pt x="183641" y="0"/>
                  </a:lnTo>
                  <a:close/>
                </a:path>
              </a:pathLst>
            </a:custGeom>
            <a:solidFill>
              <a:srgbClr val="EC1C23"/>
            </a:solidFill>
          </p:spPr>
          <p:txBody>
            <a:bodyPr wrap="square" lIns="0" tIns="0" rIns="0" bIns="0" rtlCol="0"/>
            <a:lstStyle/>
            <a:p>
              <a:endParaRPr/>
            </a:p>
          </p:txBody>
        </p:sp>
        <p:sp>
          <p:nvSpPr>
            <p:cNvPr id="27" name="object 27"/>
            <p:cNvSpPr/>
            <p:nvPr/>
          </p:nvSpPr>
          <p:spPr>
            <a:xfrm>
              <a:off x="8417814" y="4766310"/>
              <a:ext cx="1022985" cy="367665"/>
            </a:xfrm>
            <a:custGeom>
              <a:avLst/>
              <a:gdLst/>
              <a:ahLst/>
              <a:cxnLst/>
              <a:rect l="l" t="t" r="r" b="b"/>
              <a:pathLst>
                <a:path w="1022984" h="367664">
                  <a:moveTo>
                    <a:pt x="1022603" y="275463"/>
                  </a:moveTo>
                  <a:lnTo>
                    <a:pt x="183641" y="275463"/>
                  </a:lnTo>
                  <a:lnTo>
                    <a:pt x="183641" y="367283"/>
                  </a:lnTo>
                  <a:lnTo>
                    <a:pt x="0" y="183641"/>
                  </a:lnTo>
                  <a:lnTo>
                    <a:pt x="183641" y="0"/>
                  </a:lnTo>
                  <a:lnTo>
                    <a:pt x="183641" y="91820"/>
                  </a:lnTo>
                  <a:lnTo>
                    <a:pt x="1022603" y="91820"/>
                  </a:lnTo>
                  <a:lnTo>
                    <a:pt x="1022603" y="275463"/>
                  </a:lnTo>
                  <a:close/>
                </a:path>
              </a:pathLst>
            </a:custGeom>
            <a:ln w="10795">
              <a:solidFill>
                <a:srgbClr val="545B25"/>
              </a:solidFill>
            </a:ln>
          </p:spPr>
          <p:txBody>
            <a:bodyPr wrap="square" lIns="0" tIns="0" rIns="0" bIns="0" rtlCol="0"/>
            <a:lstStyle/>
            <a:p>
              <a:endParaRPr/>
            </a:p>
          </p:txBody>
        </p:sp>
      </p:grpSp>
      <p:sp>
        <p:nvSpPr>
          <p:cNvPr id="28" name="object 28"/>
          <p:cNvSpPr txBox="1"/>
          <p:nvPr/>
        </p:nvSpPr>
        <p:spPr>
          <a:xfrm>
            <a:off x="6592951" y="4377054"/>
            <a:ext cx="1749425" cy="1123315"/>
          </a:xfrm>
          <a:prstGeom prst="rect">
            <a:avLst/>
          </a:prstGeom>
        </p:spPr>
        <p:txBody>
          <a:bodyPr vert="horz" wrap="square" lIns="0" tIns="12700" rIns="0" bIns="0" rtlCol="0">
            <a:spAutoFit/>
          </a:bodyPr>
          <a:lstStyle/>
          <a:p>
            <a:pPr marL="12065" marR="5080" lvl="1" algn="ctr">
              <a:spcBef>
                <a:spcPts val="100"/>
              </a:spcBef>
            </a:pPr>
            <a:r>
              <a:rPr lang="tr-TR" dirty="0">
                <a:latin typeface="Arial MT"/>
                <a:cs typeface="Arial MT"/>
              </a:rPr>
              <a:t>İleri</a:t>
            </a:r>
            <a:r>
              <a:rPr lang="tr-TR" spc="-265" dirty="0">
                <a:latin typeface="Arial MT"/>
                <a:cs typeface="Arial MT"/>
              </a:rPr>
              <a:t> </a:t>
            </a:r>
            <a:r>
              <a:rPr spc="-10" dirty="0" err="1">
                <a:latin typeface="Arial MT"/>
                <a:cs typeface="Arial MT"/>
              </a:rPr>
              <a:t>teknolojiye</a:t>
            </a:r>
            <a:r>
              <a:rPr spc="-10" dirty="0">
                <a:latin typeface="Arial MT"/>
                <a:cs typeface="Arial MT"/>
              </a:rPr>
              <a:t> </a:t>
            </a:r>
            <a:r>
              <a:rPr dirty="0">
                <a:latin typeface="Arial MT"/>
                <a:cs typeface="Arial MT"/>
              </a:rPr>
              <a:t>sahip</a:t>
            </a:r>
            <a:r>
              <a:rPr spc="-20" dirty="0">
                <a:latin typeface="Arial MT"/>
                <a:cs typeface="Arial MT"/>
              </a:rPr>
              <a:t> </a:t>
            </a:r>
            <a:r>
              <a:rPr spc="-10" dirty="0">
                <a:latin typeface="Arial MT"/>
                <a:cs typeface="Arial MT"/>
              </a:rPr>
              <a:t>ekipmanlar </a:t>
            </a:r>
            <a:r>
              <a:rPr dirty="0">
                <a:latin typeface="Arial MT"/>
                <a:cs typeface="Arial MT"/>
              </a:rPr>
              <a:t>ile</a:t>
            </a:r>
            <a:r>
              <a:rPr spc="-20" dirty="0">
                <a:latin typeface="Arial MT"/>
                <a:cs typeface="Arial MT"/>
              </a:rPr>
              <a:t> </a:t>
            </a:r>
            <a:r>
              <a:rPr spc="-10" dirty="0">
                <a:latin typeface="Arial MT"/>
                <a:cs typeface="Arial MT"/>
              </a:rPr>
              <a:t>işlemlerin yapılması</a:t>
            </a:r>
            <a:endParaRPr dirty="0">
              <a:latin typeface="Arial MT"/>
              <a:cs typeface="Arial MT"/>
            </a:endParaRPr>
          </a:p>
        </p:txBody>
      </p:sp>
      <p:grpSp>
        <p:nvGrpSpPr>
          <p:cNvPr id="29" name="object 29"/>
          <p:cNvGrpSpPr/>
          <p:nvPr/>
        </p:nvGrpSpPr>
        <p:grpSpPr>
          <a:xfrm>
            <a:off x="5263832" y="4760912"/>
            <a:ext cx="1033780" cy="378460"/>
            <a:chOff x="5263832" y="4760912"/>
            <a:chExt cx="1033780" cy="378460"/>
          </a:xfrm>
        </p:grpSpPr>
        <p:sp>
          <p:nvSpPr>
            <p:cNvPr id="30" name="object 30"/>
            <p:cNvSpPr/>
            <p:nvPr/>
          </p:nvSpPr>
          <p:spPr>
            <a:xfrm>
              <a:off x="5269230" y="4766310"/>
              <a:ext cx="1022985" cy="367665"/>
            </a:xfrm>
            <a:custGeom>
              <a:avLst/>
              <a:gdLst/>
              <a:ahLst/>
              <a:cxnLst/>
              <a:rect l="l" t="t" r="r" b="b"/>
              <a:pathLst>
                <a:path w="1022985" h="367664">
                  <a:moveTo>
                    <a:pt x="183642" y="0"/>
                  </a:moveTo>
                  <a:lnTo>
                    <a:pt x="0" y="183641"/>
                  </a:lnTo>
                  <a:lnTo>
                    <a:pt x="183642" y="367283"/>
                  </a:lnTo>
                  <a:lnTo>
                    <a:pt x="183642" y="275463"/>
                  </a:lnTo>
                  <a:lnTo>
                    <a:pt x="1022604" y="275463"/>
                  </a:lnTo>
                  <a:lnTo>
                    <a:pt x="1022604" y="91820"/>
                  </a:lnTo>
                  <a:lnTo>
                    <a:pt x="183642" y="91820"/>
                  </a:lnTo>
                  <a:lnTo>
                    <a:pt x="183642" y="0"/>
                  </a:lnTo>
                  <a:close/>
                </a:path>
              </a:pathLst>
            </a:custGeom>
            <a:solidFill>
              <a:srgbClr val="EC1C23"/>
            </a:solidFill>
          </p:spPr>
          <p:txBody>
            <a:bodyPr wrap="square" lIns="0" tIns="0" rIns="0" bIns="0" rtlCol="0"/>
            <a:lstStyle/>
            <a:p>
              <a:endParaRPr/>
            </a:p>
          </p:txBody>
        </p:sp>
        <p:sp>
          <p:nvSpPr>
            <p:cNvPr id="31" name="object 31"/>
            <p:cNvSpPr/>
            <p:nvPr/>
          </p:nvSpPr>
          <p:spPr>
            <a:xfrm>
              <a:off x="5269230" y="4766310"/>
              <a:ext cx="1022985" cy="367665"/>
            </a:xfrm>
            <a:custGeom>
              <a:avLst/>
              <a:gdLst/>
              <a:ahLst/>
              <a:cxnLst/>
              <a:rect l="l" t="t" r="r" b="b"/>
              <a:pathLst>
                <a:path w="1022985" h="367664">
                  <a:moveTo>
                    <a:pt x="1022604" y="275463"/>
                  </a:moveTo>
                  <a:lnTo>
                    <a:pt x="183642" y="275463"/>
                  </a:lnTo>
                  <a:lnTo>
                    <a:pt x="183642" y="367283"/>
                  </a:lnTo>
                  <a:lnTo>
                    <a:pt x="0" y="183641"/>
                  </a:lnTo>
                  <a:lnTo>
                    <a:pt x="183642" y="0"/>
                  </a:lnTo>
                  <a:lnTo>
                    <a:pt x="183642" y="91820"/>
                  </a:lnTo>
                  <a:lnTo>
                    <a:pt x="1022604" y="91820"/>
                  </a:lnTo>
                  <a:lnTo>
                    <a:pt x="1022604" y="275463"/>
                  </a:lnTo>
                  <a:close/>
                </a:path>
              </a:pathLst>
            </a:custGeom>
            <a:ln w="10795">
              <a:solidFill>
                <a:srgbClr val="545B25"/>
              </a:solidFill>
            </a:ln>
          </p:spPr>
          <p:txBody>
            <a:bodyPr wrap="square" lIns="0" tIns="0" rIns="0" bIns="0" rtlCol="0"/>
            <a:lstStyle/>
            <a:p>
              <a:endParaRPr/>
            </a:p>
          </p:txBody>
        </p:sp>
      </p:grpSp>
      <p:sp>
        <p:nvSpPr>
          <p:cNvPr id="32" name="object 32"/>
          <p:cNvSpPr txBox="1"/>
          <p:nvPr/>
        </p:nvSpPr>
        <p:spPr>
          <a:xfrm>
            <a:off x="3314191" y="4377054"/>
            <a:ext cx="1862455" cy="1123315"/>
          </a:xfrm>
          <a:prstGeom prst="rect">
            <a:avLst/>
          </a:prstGeom>
        </p:spPr>
        <p:txBody>
          <a:bodyPr vert="horz" wrap="square" lIns="0" tIns="12700" rIns="0" bIns="0" rtlCol="0">
            <a:spAutoFit/>
          </a:bodyPr>
          <a:lstStyle/>
          <a:p>
            <a:pPr marL="12700" marR="5080" indent="1270" algn="ctr">
              <a:lnSpc>
                <a:spcPct val="100000"/>
              </a:lnSpc>
              <a:spcBef>
                <a:spcPts val="100"/>
              </a:spcBef>
            </a:pPr>
            <a:r>
              <a:rPr sz="1800" dirty="0">
                <a:latin typeface="Arial MT"/>
                <a:cs typeface="Arial MT"/>
              </a:rPr>
              <a:t>Kalite</a:t>
            </a:r>
            <a:r>
              <a:rPr sz="1800" spc="-15" dirty="0">
                <a:latin typeface="Arial MT"/>
                <a:cs typeface="Arial MT"/>
              </a:rPr>
              <a:t> </a:t>
            </a:r>
            <a:r>
              <a:rPr sz="1800" dirty="0">
                <a:latin typeface="Arial MT"/>
                <a:cs typeface="Arial MT"/>
              </a:rPr>
              <a:t>ve</a:t>
            </a:r>
            <a:r>
              <a:rPr sz="1800" spc="-25" dirty="0">
                <a:latin typeface="Arial MT"/>
                <a:cs typeface="Arial MT"/>
              </a:rPr>
              <a:t> </a:t>
            </a:r>
            <a:r>
              <a:rPr sz="1800" spc="-10" dirty="0">
                <a:latin typeface="Arial MT"/>
                <a:cs typeface="Arial MT"/>
              </a:rPr>
              <a:t>kontrol </a:t>
            </a:r>
            <a:r>
              <a:rPr sz="1800" dirty="0">
                <a:latin typeface="Arial MT"/>
                <a:cs typeface="Arial MT"/>
              </a:rPr>
              <a:t>süreçlerinin</a:t>
            </a:r>
            <a:r>
              <a:rPr sz="1800" spc="-55" dirty="0">
                <a:latin typeface="Arial MT"/>
                <a:cs typeface="Arial MT"/>
              </a:rPr>
              <a:t> </a:t>
            </a:r>
            <a:r>
              <a:rPr sz="1800" spc="-10" dirty="0">
                <a:latin typeface="Arial MT"/>
                <a:cs typeface="Arial MT"/>
              </a:rPr>
              <a:t>büyük </a:t>
            </a:r>
            <a:r>
              <a:rPr sz="1800" dirty="0">
                <a:latin typeface="Arial MT"/>
                <a:cs typeface="Arial MT"/>
              </a:rPr>
              <a:t>bir</a:t>
            </a:r>
            <a:r>
              <a:rPr sz="1800" spc="-45" dirty="0">
                <a:latin typeface="Arial MT"/>
                <a:cs typeface="Arial MT"/>
              </a:rPr>
              <a:t> </a:t>
            </a:r>
            <a:r>
              <a:rPr sz="1800" dirty="0">
                <a:latin typeface="Arial MT"/>
                <a:cs typeface="Arial MT"/>
              </a:rPr>
              <a:t>titizlik</a:t>
            </a:r>
            <a:r>
              <a:rPr sz="1800" spc="-35" dirty="0">
                <a:latin typeface="Arial MT"/>
                <a:cs typeface="Arial MT"/>
              </a:rPr>
              <a:t> </a:t>
            </a:r>
            <a:r>
              <a:rPr sz="1800" spc="-25" dirty="0">
                <a:latin typeface="Arial MT"/>
                <a:cs typeface="Arial MT"/>
              </a:rPr>
              <a:t>ile </a:t>
            </a:r>
            <a:r>
              <a:rPr sz="1800" spc="-10" dirty="0">
                <a:latin typeface="Arial MT"/>
                <a:cs typeface="Arial MT"/>
              </a:rPr>
              <a:t>yapılması</a:t>
            </a:r>
            <a:endParaRPr sz="1800">
              <a:latin typeface="Arial MT"/>
              <a:cs typeface="Arial MT"/>
            </a:endParaRPr>
          </a:p>
        </p:txBody>
      </p:sp>
      <p:grpSp>
        <p:nvGrpSpPr>
          <p:cNvPr id="33" name="object 33"/>
          <p:cNvGrpSpPr/>
          <p:nvPr/>
        </p:nvGrpSpPr>
        <p:grpSpPr>
          <a:xfrm>
            <a:off x="2118296" y="4760912"/>
            <a:ext cx="1033780" cy="378460"/>
            <a:chOff x="2118296" y="4760912"/>
            <a:chExt cx="1033780" cy="378460"/>
          </a:xfrm>
        </p:grpSpPr>
        <p:sp>
          <p:nvSpPr>
            <p:cNvPr id="34" name="object 34"/>
            <p:cNvSpPr/>
            <p:nvPr/>
          </p:nvSpPr>
          <p:spPr>
            <a:xfrm>
              <a:off x="2123693" y="4766310"/>
              <a:ext cx="1022985" cy="367665"/>
            </a:xfrm>
            <a:custGeom>
              <a:avLst/>
              <a:gdLst/>
              <a:ahLst/>
              <a:cxnLst/>
              <a:rect l="l" t="t" r="r" b="b"/>
              <a:pathLst>
                <a:path w="1022985" h="367664">
                  <a:moveTo>
                    <a:pt x="183642" y="0"/>
                  </a:moveTo>
                  <a:lnTo>
                    <a:pt x="0" y="183641"/>
                  </a:lnTo>
                  <a:lnTo>
                    <a:pt x="183642" y="367283"/>
                  </a:lnTo>
                  <a:lnTo>
                    <a:pt x="183642" y="275463"/>
                  </a:lnTo>
                  <a:lnTo>
                    <a:pt x="1022604" y="275463"/>
                  </a:lnTo>
                  <a:lnTo>
                    <a:pt x="1022604" y="91820"/>
                  </a:lnTo>
                  <a:lnTo>
                    <a:pt x="183642" y="91820"/>
                  </a:lnTo>
                  <a:lnTo>
                    <a:pt x="183642" y="0"/>
                  </a:lnTo>
                  <a:close/>
                </a:path>
              </a:pathLst>
            </a:custGeom>
            <a:solidFill>
              <a:srgbClr val="EC1C23"/>
            </a:solidFill>
          </p:spPr>
          <p:txBody>
            <a:bodyPr wrap="square" lIns="0" tIns="0" rIns="0" bIns="0" rtlCol="0"/>
            <a:lstStyle/>
            <a:p>
              <a:endParaRPr/>
            </a:p>
          </p:txBody>
        </p:sp>
        <p:sp>
          <p:nvSpPr>
            <p:cNvPr id="35" name="object 35"/>
            <p:cNvSpPr/>
            <p:nvPr/>
          </p:nvSpPr>
          <p:spPr>
            <a:xfrm>
              <a:off x="2123693" y="4766310"/>
              <a:ext cx="1022985" cy="367665"/>
            </a:xfrm>
            <a:custGeom>
              <a:avLst/>
              <a:gdLst/>
              <a:ahLst/>
              <a:cxnLst/>
              <a:rect l="l" t="t" r="r" b="b"/>
              <a:pathLst>
                <a:path w="1022985" h="367664">
                  <a:moveTo>
                    <a:pt x="1022604" y="275463"/>
                  </a:moveTo>
                  <a:lnTo>
                    <a:pt x="183642" y="275463"/>
                  </a:lnTo>
                  <a:lnTo>
                    <a:pt x="183642" y="367283"/>
                  </a:lnTo>
                  <a:lnTo>
                    <a:pt x="0" y="183641"/>
                  </a:lnTo>
                  <a:lnTo>
                    <a:pt x="183642" y="0"/>
                  </a:lnTo>
                  <a:lnTo>
                    <a:pt x="183642" y="91820"/>
                  </a:lnTo>
                  <a:lnTo>
                    <a:pt x="1022604" y="91820"/>
                  </a:lnTo>
                  <a:lnTo>
                    <a:pt x="1022604" y="275463"/>
                  </a:lnTo>
                  <a:close/>
                </a:path>
              </a:pathLst>
            </a:custGeom>
            <a:ln w="10795">
              <a:solidFill>
                <a:srgbClr val="545B25"/>
              </a:solidFill>
            </a:ln>
          </p:spPr>
          <p:txBody>
            <a:bodyPr wrap="square" lIns="0" tIns="0" rIns="0" bIns="0" rtlCol="0"/>
            <a:lstStyle/>
            <a:p>
              <a:endParaRPr/>
            </a:p>
          </p:txBody>
        </p:sp>
      </p:grpSp>
      <p:sp>
        <p:nvSpPr>
          <p:cNvPr id="36" name="object 36"/>
          <p:cNvSpPr txBox="1"/>
          <p:nvPr/>
        </p:nvSpPr>
        <p:spPr>
          <a:xfrm>
            <a:off x="734669" y="4654042"/>
            <a:ext cx="875030" cy="574040"/>
          </a:xfrm>
          <a:prstGeom prst="rect">
            <a:avLst/>
          </a:prstGeom>
        </p:spPr>
        <p:txBody>
          <a:bodyPr vert="horz" wrap="square" lIns="0" tIns="12700" rIns="0" bIns="0" rtlCol="0">
            <a:spAutoFit/>
          </a:bodyPr>
          <a:lstStyle/>
          <a:p>
            <a:pPr marL="18415" marR="5080" indent="-6350">
              <a:lnSpc>
                <a:spcPct val="100000"/>
              </a:lnSpc>
              <a:spcBef>
                <a:spcPts val="100"/>
              </a:spcBef>
            </a:pPr>
            <a:r>
              <a:rPr sz="1800" spc="-10" dirty="0">
                <a:latin typeface="Arial MT"/>
                <a:cs typeface="Arial MT"/>
              </a:rPr>
              <a:t>Garantili </a:t>
            </a:r>
            <a:r>
              <a:rPr sz="1800" spc="-30" dirty="0">
                <a:latin typeface="Arial MT"/>
                <a:cs typeface="Arial MT"/>
              </a:rPr>
              <a:t>Teslimat</a:t>
            </a:r>
            <a:endParaRPr sz="1800">
              <a:latin typeface="Arial MT"/>
              <a:cs typeface="Arial M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810000" y="1786625"/>
            <a:ext cx="3581400" cy="994285"/>
          </a:xfrm>
          <a:prstGeom prst="rect">
            <a:avLst/>
          </a:prstGeom>
        </p:spPr>
      </p:pic>
      <p:grpSp>
        <p:nvGrpSpPr>
          <p:cNvPr id="3" name="object 3"/>
          <p:cNvGrpSpPr/>
          <p:nvPr/>
        </p:nvGrpSpPr>
        <p:grpSpPr>
          <a:xfrm>
            <a:off x="-380999" y="1010605"/>
            <a:ext cx="12192000" cy="651510"/>
            <a:chOff x="0" y="1018032"/>
            <a:chExt cx="12192000" cy="651510"/>
          </a:xfrm>
        </p:grpSpPr>
        <p:sp>
          <p:nvSpPr>
            <p:cNvPr id="4" name="object 4"/>
            <p:cNvSpPr/>
            <p:nvPr/>
          </p:nvSpPr>
          <p:spPr>
            <a:xfrm>
              <a:off x="0" y="1144524"/>
              <a:ext cx="12192000" cy="381000"/>
            </a:xfrm>
            <a:custGeom>
              <a:avLst/>
              <a:gdLst/>
              <a:ahLst/>
              <a:cxnLst/>
              <a:rect l="l" t="t" r="r" b="b"/>
              <a:pathLst>
                <a:path w="12192000" h="381000">
                  <a:moveTo>
                    <a:pt x="12192000" y="0"/>
                  </a:moveTo>
                  <a:lnTo>
                    <a:pt x="0" y="0"/>
                  </a:lnTo>
                  <a:lnTo>
                    <a:pt x="0" y="381000"/>
                  </a:lnTo>
                  <a:lnTo>
                    <a:pt x="12192000" y="381000"/>
                  </a:lnTo>
                  <a:lnTo>
                    <a:pt x="12192000" y="0"/>
                  </a:lnTo>
                  <a:close/>
                </a:path>
              </a:pathLst>
            </a:custGeom>
            <a:solidFill>
              <a:srgbClr val="FCFCFC"/>
            </a:solidFill>
          </p:spPr>
          <p:txBody>
            <a:bodyPr wrap="square" lIns="0" tIns="0" rIns="0" bIns="0" rtlCol="0"/>
            <a:lstStyle/>
            <a:p>
              <a:endParaRPr/>
            </a:p>
          </p:txBody>
        </p:sp>
        <p:pic>
          <p:nvPicPr>
            <p:cNvPr id="5" name="object 5"/>
            <p:cNvPicPr/>
            <p:nvPr/>
          </p:nvPicPr>
          <p:blipFill>
            <a:blip r:embed="rId3" cstate="print"/>
            <a:stretch>
              <a:fillRect/>
            </a:stretch>
          </p:blipFill>
          <p:spPr>
            <a:xfrm>
              <a:off x="4565903" y="1018032"/>
              <a:ext cx="3114294" cy="651510"/>
            </a:xfrm>
            <a:prstGeom prst="rect">
              <a:avLst/>
            </a:prstGeom>
          </p:spPr>
        </p:pic>
        <p:pic>
          <p:nvPicPr>
            <p:cNvPr id="6" name="object 6"/>
            <p:cNvPicPr/>
            <p:nvPr/>
          </p:nvPicPr>
          <p:blipFill>
            <a:blip r:embed="rId4" cstate="print"/>
            <a:stretch>
              <a:fillRect/>
            </a:stretch>
          </p:blipFill>
          <p:spPr>
            <a:xfrm>
              <a:off x="4590288" y="1040892"/>
              <a:ext cx="3086862" cy="624077"/>
            </a:xfrm>
            <a:prstGeom prst="rect">
              <a:avLst/>
            </a:prstGeom>
          </p:spPr>
        </p:pic>
      </p:grpSp>
      <p:sp>
        <p:nvSpPr>
          <p:cNvPr id="7" name="object 7"/>
          <p:cNvSpPr txBox="1">
            <a:spLocks noGrp="1"/>
          </p:cNvSpPr>
          <p:nvPr>
            <p:ph type="title"/>
          </p:nvPr>
        </p:nvSpPr>
        <p:spPr>
          <a:xfrm>
            <a:off x="4340097" y="1124838"/>
            <a:ext cx="3165603" cy="360680"/>
          </a:xfrm>
          <a:prstGeom prst="rect">
            <a:avLst/>
          </a:prstGeom>
        </p:spPr>
        <p:txBody>
          <a:bodyPr vert="horz" wrap="square" lIns="0" tIns="12065" rIns="0" bIns="0" rtlCol="0">
            <a:spAutoFit/>
          </a:bodyPr>
          <a:lstStyle/>
          <a:p>
            <a:pPr marL="12700">
              <a:lnSpc>
                <a:spcPct val="100000"/>
              </a:lnSpc>
              <a:spcBef>
                <a:spcPts val="95"/>
              </a:spcBef>
            </a:pPr>
            <a:r>
              <a:rPr sz="2200" b="1" spc="-10" dirty="0">
                <a:solidFill>
                  <a:srgbClr val="162C67"/>
                </a:solidFill>
                <a:latin typeface="Arial"/>
                <a:cs typeface="Arial"/>
              </a:rPr>
              <a:t>TEŞEKKÜR</a:t>
            </a:r>
            <a:r>
              <a:rPr sz="2200" b="1" spc="-80" dirty="0">
                <a:solidFill>
                  <a:srgbClr val="162C67"/>
                </a:solidFill>
                <a:latin typeface="Arial"/>
                <a:cs typeface="Arial"/>
              </a:rPr>
              <a:t> </a:t>
            </a:r>
            <a:r>
              <a:rPr sz="2200" b="1" spc="-10" dirty="0">
                <a:solidFill>
                  <a:srgbClr val="162C67"/>
                </a:solidFill>
                <a:latin typeface="Arial"/>
                <a:cs typeface="Arial"/>
              </a:rPr>
              <a:t>EDERİZ</a:t>
            </a:r>
            <a:endParaRPr sz="2200" dirty="0">
              <a:latin typeface="Arial"/>
              <a:cs typeface="Arial"/>
            </a:endParaRPr>
          </a:p>
        </p:txBody>
      </p:sp>
      <p:sp>
        <p:nvSpPr>
          <p:cNvPr id="8" name="object 8"/>
          <p:cNvSpPr txBox="1"/>
          <p:nvPr/>
        </p:nvSpPr>
        <p:spPr>
          <a:xfrm>
            <a:off x="152401" y="5032628"/>
            <a:ext cx="5562600" cy="1090042"/>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0000"/>
                </a:solidFill>
                <a:latin typeface="Arial"/>
                <a:cs typeface="Arial"/>
              </a:rPr>
              <a:t>Gaziantep</a:t>
            </a:r>
            <a:r>
              <a:rPr sz="1400" b="1" spc="-90" dirty="0">
                <a:solidFill>
                  <a:srgbClr val="FF0000"/>
                </a:solidFill>
                <a:latin typeface="Arial"/>
                <a:cs typeface="Arial"/>
              </a:rPr>
              <a:t> </a:t>
            </a:r>
            <a:r>
              <a:rPr sz="1400" b="1" spc="-20" dirty="0">
                <a:solidFill>
                  <a:srgbClr val="FF0000"/>
                </a:solidFill>
                <a:latin typeface="Arial"/>
                <a:cs typeface="Arial"/>
              </a:rPr>
              <a:t>Bölge</a:t>
            </a:r>
            <a:endParaRPr sz="1400" dirty="0">
              <a:latin typeface="Arial"/>
              <a:cs typeface="Arial"/>
            </a:endParaRPr>
          </a:p>
          <a:p>
            <a:pPr marL="12700">
              <a:lnSpc>
                <a:spcPct val="100000"/>
              </a:lnSpc>
              <a:spcBef>
                <a:spcPts val="5"/>
              </a:spcBef>
            </a:pPr>
            <a:r>
              <a:rPr sz="1400" dirty="0">
                <a:latin typeface="Arial MT"/>
                <a:cs typeface="Arial MT"/>
              </a:rPr>
              <a:t>Bilmak</a:t>
            </a:r>
            <a:r>
              <a:rPr sz="1400" spc="-45" dirty="0">
                <a:latin typeface="Arial MT"/>
                <a:cs typeface="Arial MT"/>
              </a:rPr>
              <a:t> </a:t>
            </a:r>
            <a:r>
              <a:rPr sz="1400" dirty="0">
                <a:latin typeface="Arial MT"/>
                <a:cs typeface="Arial MT"/>
              </a:rPr>
              <a:t>Otomotiv</a:t>
            </a:r>
            <a:r>
              <a:rPr sz="1400" spc="-60" dirty="0">
                <a:latin typeface="Arial MT"/>
                <a:cs typeface="Arial MT"/>
              </a:rPr>
              <a:t> </a:t>
            </a:r>
            <a:r>
              <a:rPr sz="1400" dirty="0">
                <a:latin typeface="Arial MT"/>
                <a:cs typeface="Arial MT"/>
              </a:rPr>
              <a:t>Sanayi</a:t>
            </a:r>
            <a:r>
              <a:rPr sz="1400" spc="-25" dirty="0">
                <a:latin typeface="Arial MT"/>
                <a:cs typeface="Arial MT"/>
              </a:rPr>
              <a:t> </a:t>
            </a:r>
            <a:r>
              <a:rPr sz="1400" dirty="0">
                <a:latin typeface="Arial MT"/>
                <a:cs typeface="Arial MT"/>
              </a:rPr>
              <a:t>ve</a:t>
            </a:r>
            <a:r>
              <a:rPr sz="1400" spc="-45" dirty="0">
                <a:latin typeface="Arial MT"/>
                <a:cs typeface="Arial MT"/>
              </a:rPr>
              <a:t> </a:t>
            </a:r>
            <a:r>
              <a:rPr sz="1400" dirty="0">
                <a:latin typeface="Arial MT"/>
                <a:cs typeface="Arial MT"/>
              </a:rPr>
              <a:t>Ticaret</a:t>
            </a:r>
            <a:r>
              <a:rPr sz="1400" spc="-55" dirty="0">
                <a:latin typeface="Arial MT"/>
                <a:cs typeface="Arial MT"/>
              </a:rPr>
              <a:t> </a:t>
            </a:r>
            <a:r>
              <a:rPr sz="1400" spc="-10" dirty="0">
                <a:latin typeface="Arial MT"/>
                <a:cs typeface="Arial MT"/>
              </a:rPr>
              <a:t>Ltd.Şti.</a:t>
            </a:r>
            <a:endParaRPr sz="1400" dirty="0">
              <a:latin typeface="Arial MT"/>
              <a:cs typeface="Arial MT"/>
            </a:endParaRPr>
          </a:p>
          <a:p>
            <a:pPr marL="12700">
              <a:lnSpc>
                <a:spcPct val="100000"/>
              </a:lnSpc>
            </a:pPr>
            <a:r>
              <a:rPr sz="1400" spc="-45" dirty="0">
                <a:latin typeface="Arial MT"/>
                <a:cs typeface="Arial MT"/>
              </a:rPr>
              <a:t>Tel</a:t>
            </a:r>
            <a:r>
              <a:rPr sz="1400" spc="-15" dirty="0">
                <a:latin typeface="Arial MT"/>
                <a:cs typeface="Arial MT"/>
              </a:rPr>
              <a:t> </a:t>
            </a:r>
            <a:r>
              <a:rPr sz="1400" dirty="0">
                <a:latin typeface="Arial MT"/>
                <a:cs typeface="Arial MT"/>
              </a:rPr>
              <a:t>:</a:t>
            </a:r>
            <a:r>
              <a:rPr sz="1400" spc="-20" dirty="0">
                <a:latin typeface="Arial MT"/>
                <a:cs typeface="Arial MT"/>
              </a:rPr>
              <a:t> </a:t>
            </a:r>
            <a:r>
              <a:rPr sz="1400" dirty="0">
                <a:latin typeface="Arial MT"/>
                <a:cs typeface="Arial MT"/>
              </a:rPr>
              <a:t>0342</a:t>
            </a:r>
            <a:r>
              <a:rPr sz="1400" spc="-20" dirty="0">
                <a:latin typeface="Arial MT"/>
                <a:cs typeface="Arial MT"/>
              </a:rPr>
              <a:t> </a:t>
            </a:r>
            <a:r>
              <a:rPr sz="1400" dirty="0">
                <a:latin typeface="Arial MT"/>
                <a:cs typeface="Arial MT"/>
              </a:rPr>
              <a:t>235</a:t>
            </a:r>
            <a:r>
              <a:rPr sz="1400" spc="-25" dirty="0">
                <a:latin typeface="Arial MT"/>
                <a:cs typeface="Arial MT"/>
              </a:rPr>
              <a:t> </a:t>
            </a:r>
            <a:r>
              <a:rPr sz="1400" dirty="0">
                <a:latin typeface="Arial MT"/>
                <a:cs typeface="Arial MT"/>
              </a:rPr>
              <a:t>45</a:t>
            </a:r>
            <a:r>
              <a:rPr sz="1400" spc="-15" dirty="0">
                <a:latin typeface="Arial MT"/>
                <a:cs typeface="Arial MT"/>
              </a:rPr>
              <a:t> </a:t>
            </a:r>
            <a:r>
              <a:rPr sz="1400" dirty="0">
                <a:latin typeface="Arial MT"/>
                <a:cs typeface="Arial MT"/>
              </a:rPr>
              <a:t>25</a:t>
            </a:r>
            <a:r>
              <a:rPr sz="1400" spc="-20" dirty="0">
                <a:latin typeface="Arial MT"/>
                <a:cs typeface="Arial MT"/>
              </a:rPr>
              <a:t> </a:t>
            </a:r>
            <a:r>
              <a:rPr sz="1400" dirty="0">
                <a:latin typeface="Arial MT"/>
                <a:cs typeface="Arial MT"/>
              </a:rPr>
              <a:t>I</a:t>
            </a:r>
            <a:r>
              <a:rPr sz="1400" spc="-5" dirty="0">
                <a:latin typeface="Arial MT"/>
                <a:cs typeface="Arial MT"/>
              </a:rPr>
              <a:t> </a:t>
            </a:r>
            <a:r>
              <a:rPr sz="1400" dirty="0">
                <a:latin typeface="Arial MT"/>
                <a:cs typeface="Arial MT"/>
              </a:rPr>
              <a:t>Fax</a:t>
            </a:r>
            <a:r>
              <a:rPr sz="1400" spc="-20" dirty="0">
                <a:latin typeface="Arial MT"/>
                <a:cs typeface="Arial MT"/>
              </a:rPr>
              <a:t> </a:t>
            </a:r>
            <a:r>
              <a:rPr sz="1400" dirty="0">
                <a:latin typeface="Arial MT"/>
                <a:cs typeface="Arial MT"/>
              </a:rPr>
              <a:t>:</a:t>
            </a:r>
            <a:r>
              <a:rPr sz="1400" spc="-15" dirty="0">
                <a:latin typeface="Arial MT"/>
                <a:cs typeface="Arial MT"/>
              </a:rPr>
              <a:t> </a:t>
            </a:r>
            <a:r>
              <a:rPr sz="1400" dirty="0">
                <a:latin typeface="Arial MT"/>
                <a:cs typeface="Arial MT"/>
              </a:rPr>
              <a:t>0342</a:t>
            </a:r>
            <a:r>
              <a:rPr sz="1400" spc="-25" dirty="0">
                <a:latin typeface="Arial MT"/>
                <a:cs typeface="Arial MT"/>
              </a:rPr>
              <a:t> </a:t>
            </a:r>
            <a:r>
              <a:rPr sz="1400" dirty="0">
                <a:latin typeface="Arial MT"/>
                <a:cs typeface="Arial MT"/>
              </a:rPr>
              <a:t>235</a:t>
            </a:r>
            <a:r>
              <a:rPr sz="1400" spc="-25" dirty="0">
                <a:latin typeface="Arial MT"/>
                <a:cs typeface="Arial MT"/>
              </a:rPr>
              <a:t> </a:t>
            </a:r>
            <a:r>
              <a:rPr sz="1400" dirty="0">
                <a:latin typeface="Arial MT"/>
                <a:cs typeface="Arial MT"/>
              </a:rPr>
              <a:t>27</a:t>
            </a:r>
            <a:r>
              <a:rPr sz="1400" spc="-20" dirty="0">
                <a:latin typeface="Arial MT"/>
                <a:cs typeface="Arial MT"/>
              </a:rPr>
              <a:t> </a:t>
            </a:r>
            <a:r>
              <a:rPr sz="1400" dirty="0">
                <a:latin typeface="Arial MT"/>
                <a:cs typeface="Arial MT"/>
              </a:rPr>
              <a:t>05</a:t>
            </a:r>
            <a:r>
              <a:rPr sz="1400" spc="-15" dirty="0">
                <a:latin typeface="Arial MT"/>
                <a:cs typeface="Arial MT"/>
              </a:rPr>
              <a:t> </a:t>
            </a:r>
            <a:r>
              <a:rPr sz="1400" dirty="0">
                <a:latin typeface="Arial MT"/>
                <a:cs typeface="Arial MT"/>
              </a:rPr>
              <a:t>I</a:t>
            </a:r>
            <a:r>
              <a:rPr sz="1400" spc="-20" dirty="0">
                <a:latin typeface="Arial MT"/>
                <a:cs typeface="Arial MT"/>
              </a:rPr>
              <a:t> </a:t>
            </a:r>
            <a:r>
              <a:rPr sz="1400" dirty="0">
                <a:latin typeface="Arial MT"/>
                <a:cs typeface="Arial MT"/>
              </a:rPr>
              <a:t>Cep</a:t>
            </a:r>
            <a:r>
              <a:rPr sz="1400" spc="-10" dirty="0">
                <a:latin typeface="Arial MT"/>
                <a:cs typeface="Arial MT"/>
              </a:rPr>
              <a:t> </a:t>
            </a:r>
            <a:r>
              <a:rPr sz="1400" dirty="0">
                <a:latin typeface="Arial MT"/>
                <a:cs typeface="Arial MT"/>
              </a:rPr>
              <a:t>:</a:t>
            </a:r>
            <a:r>
              <a:rPr sz="1400" spc="-10" dirty="0">
                <a:latin typeface="Arial MT"/>
                <a:cs typeface="Arial MT"/>
              </a:rPr>
              <a:t> </a:t>
            </a:r>
            <a:r>
              <a:rPr sz="1400" dirty="0">
                <a:latin typeface="Arial MT"/>
                <a:cs typeface="Arial MT"/>
              </a:rPr>
              <a:t>0533</a:t>
            </a:r>
            <a:r>
              <a:rPr sz="1400" spc="-40" dirty="0">
                <a:latin typeface="Arial MT"/>
                <a:cs typeface="Arial MT"/>
              </a:rPr>
              <a:t> </a:t>
            </a:r>
            <a:r>
              <a:rPr sz="1400" dirty="0">
                <a:latin typeface="Arial MT"/>
                <a:cs typeface="Arial MT"/>
              </a:rPr>
              <a:t>266</a:t>
            </a:r>
            <a:r>
              <a:rPr sz="1400" spc="-20" dirty="0">
                <a:latin typeface="Arial MT"/>
                <a:cs typeface="Arial MT"/>
              </a:rPr>
              <a:t> </a:t>
            </a:r>
            <a:r>
              <a:rPr sz="1400" dirty="0">
                <a:latin typeface="Arial MT"/>
                <a:cs typeface="Arial MT"/>
              </a:rPr>
              <a:t>00</a:t>
            </a:r>
            <a:r>
              <a:rPr sz="1400" spc="-15" dirty="0">
                <a:latin typeface="Arial MT"/>
                <a:cs typeface="Arial MT"/>
              </a:rPr>
              <a:t> </a:t>
            </a:r>
            <a:r>
              <a:rPr sz="1400" spc="-25" dirty="0">
                <a:latin typeface="Arial MT"/>
                <a:cs typeface="Arial MT"/>
              </a:rPr>
              <a:t>89</a:t>
            </a:r>
            <a:endParaRPr sz="1400" dirty="0">
              <a:latin typeface="Arial MT"/>
              <a:cs typeface="Arial MT"/>
            </a:endParaRPr>
          </a:p>
          <a:p>
            <a:pPr marL="12700" marR="2504440">
              <a:lnSpc>
                <a:spcPct val="100000"/>
              </a:lnSpc>
            </a:pPr>
            <a:r>
              <a:rPr sz="1400" dirty="0">
                <a:latin typeface="Arial MT"/>
                <a:cs typeface="Arial MT"/>
              </a:rPr>
              <a:t>Aydınlar</a:t>
            </a:r>
            <a:r>
              <a:rPr sz="1400" spc="-35" dirty="0">
                <a:latin typeface="Arial MT"/>
                <a:cs typeface="Arial MT"/>
              </a:rPr>
              <a:t> </a:t>
            </a:r>
            <a:r>
              <a:rPr sz="1400" dirty="0">
                <a:latin typeface="Arial MT"/>
                <a:cs typeface="Arial MT"/>
              </a:rPr>
              <a:t>Mah.</a:t>
            </a:r>
            <a:r>
              <a:rPr sz="1400" spc="-40" dirty="0">
                <a:latin typeface="Arial MT"/>
                <a:cs typeface="Arial MT"/>
              </a:rPr>
              <a:t> </a:t>
            </a:r>
            <a:r>
              <a:rPr sz="1400" dirty="0">
                <a:latin typeface="Arial MT"/>
                <a:cs typeface="Arial MT"/>
              </a:rPr>
              <a:t>03061</a:t>
            </a:r>
            <a:r>
              <a:rPr sz="1400" spc="-55" dirty="0">
                <a:latin typeface="Arial MT"/>
                <a:cs typeface="Arial MT"/>
              </a:rPr>
              <a:t> </a:t>
            </a:r>
            <a:r>
              <a:rPr sz="1400" dirty="0">
                <a:latin typeface="Arial MT"/>
                <a:cs typeface="Arial MT"/>
              </a:rPr>
              <a:t>Nolu</a:t>
            </a:r>
            <a:r>
              <a:rPr sz="1400" spc="-35" dirty="0">
                <a:latin typeface="Arial MT"/>
                <a:cs typeface="Arial MT"/>
              </a:rPr>
              <a:t> </a:t>
            </a:r>
            <a:r>
              <a:rPr sz="1400" dirty="0">
                <a:latin typeface="Arial MT"/>
                <a:cs typeface="Arial MT"/>
              </a:rPr>
              <a:t>Sk.</a:t>
            </a:r>
            <a:r>
              <a:rPr sz="1400" spc="-35" dirty="0">
                <a:latin typeface="Arial MT"/>
                <a:cs typeface="Arial MT"/>
              </a:rPr>
              <a:t> </a:t>
            </a:r>
            <a:r>
              <a:rPr sz="1400" spc="-20" dirty="0">
                <a:latin typeface="Arial MT"/>
                <a:cs typeface="Arial MT"/>
              </a:rPr>
              <a:t>No:9 </a:t>
            </a:r>
            <a:r>
              <a:rPr sz="1400" spc="-50" dirty="0">
                <a:latin typeface="Arial MT"/>
                <a:cs typeface="Arial MT"/>
              </a:rPr>
              <a:t>Şehitkamil</a:t>
            </a:r>
            <a:r>
              <a:rPr sz="1400" spc="-30" dirty="0">
                <a:latin typeface="Arial MT"/>
                <a:cs typeface="Arial MT"/>
              </a:rPr>
              <a:t> </a:t>
            </a:r>
            <a:r>
              <a:rPr sz="1400" dirty="0">
                <a:latin typeface="Arial MT"/>
                <a:cs typeface="Arial MT"/>
              </a:rPr>
              <a:t>/</a:t>
            </a:r>
            <a:r>
              <a:rPr sz="1400" spc="-15" dirty="0">
                <a:latin typeface="Arial MT"/>
                <a:cs typeface="Arial MT"/>
              </a:rPr>
              <a:t> </a:t>
            </a:r>
            <a:r>
              <a:rPr sz="1400" spc="-10" dirty="0">
                <a:latin typeface="Arial MT"/>
                <a:cs typeface="Arial MT"/>
              </a:rPr>
              <a:t>GAZİANTEP</a:t>
            </a:r>
            <a:endParaRPr sz="1400" dirty="0">
              <a:latin typeface="Arial MT"/>
              <a:cs typeface="Arial MT"/>
            </a:endParaRPr>
          </a:p>
        </p:txBody>
      </p:sp>
      <p:sp>
        <p:nvSpPr>
          <p:cNvPr id="9" name="object 9"/>
          <p:cNvSpPr txBox="1"/>
          <p:nvPr/>
        </p:nvSpPr>
        <p:spPr>
          <a:xfrm>
            <a:off x="5333999" y="6587135"/>
            <a:ext cx="1981201" cy="197490"/>
          </a:xfrm>
          <a:prstGeom prst="rect">
            <a:avLst/>
          </a:prstGeom>
        </p:spPr>
        <p:txBody>
          <a:bodyPr vert="horz" wrap="square" lIns="0" tIns="12700" rIns="0" bIns="0" rtlCol="0">
            <a:spAutoFit/>
          </a:bodyPr>
          <a:lstStyle/>
          <a:p>
            <a:pPr marL="12700">
              <a:lnSpc>
                <a:spcPct val="100000"/>
              </a:lnSpc>
              <a:spcBef>
                <a:spcPts val="100"/>
              </a:spcBef>
            </a:pPr>
            <a:r>
              <a:rPr sz="1200" spc="-10" dirty="0">
                <a:solidFill>
                  <a:srgbClr val="092963"/>
                </a:solidFill>
                <a:latin typeface="Arial MT"/>
                <a:cs typeface="Arial MT"/>
                <a:hlinkClick r:id="rId5"/>
              </a:rPr>
              <a:t>www.bilmakoto.com.tr</a:t>
            </a:r>
            <a:endParaRPr sz="1200" dirty="0">
              <a:latin typeface="Arial MT"/>
              <a:cs typeface="Arial MT"/>
            </a:endParaRPr>
          </a:p>
        </p:txBody>
      </p:sp>
      <p:sp>
        <p:nvSpPr>
          <p:cNvPr id="11" name="object 11"/>
          <p:cNvSpPr txBox="1"/>
          <p:nvPr/>
        </p:nvSpPr>
        <p:spPr>
          <a:xfrm>
            <a:off x="260095" y="6587134"/>
            <a:ext cx="1507490" cy="394980"/>
          </a:xfrm>
          <a:prstGeom prst="rect">
            <a:avLst/>
          </a:prstGeom>
        </p:spPr>
        <p:txBody>
          <a:bodyPr vert="horz" wrap="square" lIns="0" tIns="12700" rIns="0" bIns="0" rtlCol="0">
            <a:spAutoFit/>
          </a:bodyPr>
          <a:lstStyle/>
          <a:p>
            <a:pPr marL="12700">
              <a:lnSpc>
                <a:spcPct val="100000"/>
              </a:lnSpc>
              <a:spcBef>
                <a:spcPts val="100"/>
              </a:spcBef>
            </a:pPr>
            <a:endParaRPr lang="tr-TR" sz="1200" dirty="0">
              <a:latin typeface="Arial MT"/>
              <a:cs typeface="Arial MT"/>
            </a:endParaRPr>
          </a:p>
          <a:p>
            <a:pPr marL="12700">
              <a:lnSpc>
                <a:spcPct val="100000"/>
              </a:lnSpc>
              <a:spcBef>
                <a:spcPts val="100"/>
              </a:spcBef>
            </a:pPr>
            <a:endParaRPr sz="1200" dirty="0">
              <a:latin typeface="Arial MT"/>
              <a:cs typeface="Arial MT"/>
            </a:endParaRPr>
          </a:p>
        </p:txBody>
      </p:sp>
      <p:pic>
        <p:nvPicPr>
          <p:cNvPr id="12" name="object 12"/>
          <p:cNvPicPr/>
          <p:nvPr/>
        </p:nvPicPr>
        <p:blipFill>
          <a:blip r:embed="rId6" cstate="print"/>
          <a:stretch>
            <a:fillRect/>
          </a:stretch>
        </p:blipFill>
        <p:spPr>
          <a:xfrm>
            <a:off x="9753600" y="3581400"/>
            <a:ext cx="2324100" cy="835151"/>
          </a:xfrm>
          <a:prstGeom prst="rect">
            <a:avLst/>
          </a:prstGeom>
        </p:spPr>
      </p:pic>
      <p:pic>
        <p:nvPicPr>
          <p:cNvPr id="13" name="object 13"/>
          <p:cNvPicPr/>
          <p:nvPr/>
        </p:nvPicPr>
        <p:blipFill>
          <a:blip r:embed="rId7" cstate="print"/>
          <a:stretch>
            <a:fillRect/>
          </a:stretch>
        </p:blipFill>
        <p:spPr>
          <a:xfrm>
            <a:off x="609600" y="3581400"/>
            <a:ext cx="2004060" cy="777239"/>
          </a:xfrm>
          <a:prstGeom prst="rect">
            <a:avLst/>
          </a:prstGeom>
        </p:spPr>
      </p:pic>
      <p:pic>
        <p:nvPicPr>
          <p:cNvPr id="15" name="Resim 14">
            <a:extLst>
              <a:ext uri="{FF2B5EF4-FFF2-40B4-BE49-F238E27FC236}">
                <a16:creationId xmlns:a16="http://schemas.microsoft.com/office/drawing/2014/main" id="{78D95885-4800-9F20-94C4-B462491B66B6}"/>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602479" y="3581399"/>
            <a:ext cx="2265563" cy="7772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dirty="0"/>
              <a:t>Vizyon-</a:t>
            </a:r>
            <a:r>
              <a:rPr spc="295" dirty="0"/>
              <a:t> </a:t>
            </a:r>
            <a:r>
              <a:rPr spc="-10" dirty="0"/>
              <a:t>Misyon</a:t>
            </a:r>
          </a:p>
        </p:txBody>
      </p:sp>
      <p:pic>
        <p:nvPicPr>
          <p:cNvPr id="3" name="object 3"/>
          <p:cNvPicPr/>
          <p:nvPr/>
        </p:nvPicPr>
        <p:blipFill>
          <a:blip r:embed="rId2" cstate="print"/>
          <a:stretch>
            <a:fillRect/>
          </a:stretch>
        </p:blipFill>
        <p:spPr>
          <a:xfrm>
            <a:off x="9439656" y="408431"/>
            <a:ext cx="2752344" cy="903732"/>
          </a:xfrm>
          <a:prstGeom prst="rect">
            <a:avLst/>
          </a:prstGeom>
        </p:spPr>
      </p:pic>
      <p:sp>
        <p:nvSpPr>
          <p:cNvPr id="6" name="Metin kutusu 5">
            <a:extLst>
              <a:ext uri="{FF2B5EF4-FFF2-40B4-BE49-F238E27FC236}">
                <a16:creationId xmlns:a16="http://schemas.microsoft.com/office/drawing/2014/main" id="{01B84046-02D3-A10D-57EA-E3F75A830F19}"/>
              </a:ext>
            </a:extLst>
          </p:cNvPr>
          <p:cNvSpPr txBox="1"/>
          <p:nvPr/>
        </p:nvSpPr>
        <p:spPr>
          <a:xfrm>
            <a:off x="78739" y="990600"/>
            <a:ext cx="12113261" cy="5581015"/>
          </a:xfrm>
          <a:prstGeom prst="rect">
            <a:avLst/>
          </a:prstGeom>
          <a:noFill/>
        </p:spPr>
        <p:txBody>
          <a:bodyPr wrap="square">
            <a:spAutoFit/>
          </a:bodyPr>
          <a:lstStyle/>
          <a:p>
            <a:endParaRPr lang="tr-TR" b="1" dirty="0"/>
          </a:p>
          <a:p>
            <a:endParaRPr lang="tr-TR" b="1" dirty="0"/>
          </a:p>
          <a:p>
            <a:pPr>
              <a:lnSpc>
                <a:spcPct val="150000"/>
              </a:lnSpc>
            </a:pPr>
            <a:r>
              <a:rPr lang="tr-TR" b="1" dirty="0"/>
              <a:t>Vizyonumuz: </a:t>
            </a:r>
            <a:r>
              <a:rPr lang="tr-TR" dirty="0"/>
              <a:t>1984 yılından bu yana, ticari ve askeri araçlar sektöründe güvenilir, kaliteli ve müşteri odaklı hizmet anlayışımızla sektördeki lider konumumuzu pekiştirmek. Yenilikçi çözümlerle sektöre değer katmaya devam ederken, güvenilirliğimiz ve müşteri memnuniyetine verdiğimiz önemi bir adım daha ileriye taşımak.</a:t>
            </a:r>
          </a:p>
          <a:p>
            <a:pPr>
              <a:lnSpc>
                <a:spcPct val="150000"/>
              </a:lnSpc>
            </a:pPr>
            <a:endParaRPr lang="tr-TR" dirty="0"/>
          </a:p>
          <a:p>
            <a:pPr>
              <a:lnSpc>
                <a:spcPct val="150000"/>
              </a:lnSpc>
            </a:pPr>
            <a:endParaRPr lang="tr-TR" dirty="0"/>
          </a:p>
          <a:p>
            <a:pPr>
              <a:lnSpc>
                <a:spcPct val="150000"/>
              </a:lnSpc>
            </a:pPr>
            <a:r>
              <a:rPr lang="tr-TR" b="1" dirty="0"/>
              <a:t>Misyonumuz: </a:t>
            </a:r>
            <a:r>
              <a:rPr lang="tr-TR" dirty="0"/>
              <a:t>Sürekli gelişen teknolojilere ayak uydurarak, ticari ve askeri araçlar için yetkili servis hizmetleri sunmak. Müşteri ihtiyaçlarına en uygun ve kaliteli çözümleri sağlamak, sektördeki standartları belirleyerek iş dünyasında güvenilir bir iş ortağı olmak. Çalışanlarımızın ve iş ortaklarımızın katkılarıyla, her zaman daha iyiyi hedefleyerek, güvenli ve verimli araç kullanımını sağlamayı amaçlıyoruz.</a:t>
            </a:r>
          </a:p>
          <a:p>
            <a:pPr>
              <a:lnSpc>
                <a:spcPct val="150000"/>
              </a:lnSpc>
            </a:pPr>
            <a:r>
              <a:rPr lang="tr-TR" dirty="0"/>
              <a:t>Bu vizyon ve misyon, firmanızın sektördeki uzun süredir devam eden başarılarını ve müşteri odaklı yaklaşımını yansıtmaktadır.</a:t>
            </a:r>
          </a:p>
          <a:p>
            <a:pPr>
              <a:lnSpc>
                <a:spcPct val="150000"/>
              </a:lnSpc>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92000" cy="861060"/>
          </a:xfrm>
          <a:custGeom>
            <a:avLst/>
            <a:gdLst/>
            <a:ahLst/>
            <a:cxnLst/>
            <a:rect l="l" t="t" r="r" b="b"/>
            <a:pathLst>
              <a:path w="12192000" h="861060">
                <a:moveTo>
                  <a:pt x="0" y="861060"/>
                </a:moveTo>
                <a:lnTo>
                  <a:pt x="12192000" y="861060"/>
                </a:lnTo>
                <a:lnTo>
                  <a:pt x="12192000" y="0"/>
                </a:lnTo>
                <a:lnTo>
                  <a:pt x="0" y="0"/>
                </a:lnTo>
                <a:lnTo>
                  <a:pt x="0" y="861060"/>
                </a:lnTo>
                <a:close/>
              </a:path>
            </a:pathLst>
          </a:custGeom>
          <a:solidFill>
            <a:srgbClr val="092963"/>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25" dirty="0"/>
              <a:t>Çalışan</a:t>
            </a:r>
            <a:r>
              <a:rPr spc="15" dirty="0"/>
              <a:t> </a:t>
            </a:r>
            <a:r>
              <a:rPr spc="-10" dirty="0"/>
              <a:t>Profili</a:t>
            </a:r>
          </a:p>
        </p:txBody>
      </p:sp>
      <p:pic>
        <p:nvPicPr>
          <p:cNvPr id="4" name="object 4"/>
          <p:cNvPicPr/>
          <p:nvPr/>
        </p:nvPicPr>
        <p:blipFill>
          <a:blip r:embed="rId2" cstate="print"/>
          <a:stretch>
            <a:fillRect/>
          </a:stretch>
        </p:blipFill>
        <p:spPr>
          <a:xfrm>
            <a:off x="9439656" y="408431"/>
            <a:ext cx="2752344" cy="903732"/>
          </a:xfrm>
          <a:prstGeom prst="rect">
            <a:avLst/>
          </a:prstGeom>
        </p:spPr>
      </p:pic>
      <p:grpSp>
        <p:nvGrpSpPr>
          <p:cNvPr id="5" name="object 5"/>
          <p:cNvGrpSpPr/>
          <p:nvPr/>
        </p:nvGrpSpPr>
        <p:grpSpPr>
          <a:xfrm>
            <a:off x="4637532" y="4558258"/>
            <a:ext cx="3244850" cy="1166495"/>
            <a:chOff x="4637532" y="4558258"/>
            <a:chExt cx="3244850" cy="1166495"/>
          </a:xfrm>
        </p:grpSpPr>
        <p:pic>
          <p:nvPicPr>
            <p:cNvPr id="6" name="object 6"/>
            <p:cNvPicPr/>
            <p:nvPr/>
          </p:nvPicPr>
          <p:blipFill>
            <a:blip r:embed="rId3" cstate="print"/>
            <a:stretch>
              <a:fillRect/>
            </a:stretch>
          </p:blipFill>
          <p:spPr>
            <a:xfrm>
              <a:off x="4637532" y="4558258"/>
              <a:ext cx="3233927" cy="614197"/>
            </a:xfrm>
            <a:prstGeom prst="rect">
              <a:avLst/>
            </a:prstGeom>
          </p:spPr>
        </p:pic>
        <p:pic>
          <p:nvPicPr>
            <p:cNvPr id="7" name="object 7"/>
            <p:cNvPicPr/>
            <p:nvPr/>
          </p:nvPicPr>
          <p:blipFill>
            <a:blip r:embed="rId4" cstate="print"/>
            <a:stretch>
              <a:fillRect/>
            </a:stretch>
          </p:blipFill>
          <p:spPr>
            <a:xfrm>
              <a:off x="4709160" y="4629937"/>
              <a:ext cx="2208276" cy="528802"/>
            </a:xfrm>
            <a:prstGeom prst="rect">
              <a:avLst/>
            </a:prstGeom>
          </p:spPr>
        </p:pic>
        <p:sp>
          <p:nvSpPr>
            <p:cNvPr id="8" name="object 8"/>
            <p:cNvSpPr/>
            <p:nvPr/>
          </p:nvSpPr>
          <p:spPr>
            <a:xfrm>
              <a:off x="4677918" y="4598669"/>
              <a:ext cx="3103245" cy="483234"/>
            </a:xfrm>
            <a:custGeom>
              <a:avLst/>
              <a:gdLst/>
              <a:ahLst/>
              <a:cxnLst/>
              <a:rect l="l" t="t" r="r" b="b"/>
              <a:pathLst>
                <a:path w="3103245" h="483235">
                  <a:moveTo>
                    <a:pt x="3102864" y="0"/>
                  </a:moveTo>
                  <a:lnTo>
                    <a:pt x="0" y="0"/>
                  </a:lnTo>
                  <a:lnTo>
                    <a:pt x="0" y="483107"/>
                  </a:lnTo>
                  <a:lnTo>
                    <a:pt x="3102864" y="483107"/>
                  </a:lnTo>
                  <a:lnTo>
                    <a:pt x="3102864" y="0"/>
                  </a:lnTo>
                  <a:close/>
                </a:path>
              </a:pathLst>
            </a:custGeom>
            <a:solidFill>
              <a:srgbClr val="092963"/>
            </a:solidFill>
          </p:spPr>
          <p:txBody>
            <a:bodyPr wrap="square" lIns="0" tIns="0" rIns="0" bIns="0" rtlCol="0"/>
            <a:lstStyle/>
            <a:p>
              <a:endParaRPr/>
            </a:p>
          </p:txBody>
        </p:sp>
        <p:sp>
          <p:nvSpPr>
            <p:cNvPr id="9" name="object 9"/>
            <p:cNvSpPr/>
            <p:nvPr/>
          </p:nvSpPr>
          <p:spPr>
            <a:xfrm>
              <a:off x="4677918" y="4598669"/>
              <a:ext cx="3103245" cy="483234"/>
            </a:xfrm>
            <a:custGeom>
              <a:avLst/>
              <a:gdLst/>
              <a:ahLst/>
              <a:cxnLst/>
              <a:rect l="l" t="t" r="r" b="b"/>
              <a:pathLst>
                <a:path w="3103245" h="483235">
                  <a:moveTo>
                    <a:pt x="0" y="483107"/>
                  </a:moveTo>
                  <a:lnTo>
                    <a:pt x="3102864" y="483107"/>
                  </a:lnTo>
                  <a:lnTo>
                    <a:pt x="3102864" y="0"/>
                  </a:lnTo>
                  <a:lnTo>
                    <a:pt x="0" y="0"/>
                  </a:lnTo>
                  <a:lnTo>
                    <a:pt x="0" y="483107"/>
                  </a:lnTo>
                  <a:close/>
                </a:path>
              </a:pathLst>
            </a:custGeom>
            <a:ln w="28575">
              <a:solidFill>
                <a:srgbClr val="FFFFFF"/>
              </a:solidFill>
            </a:ln>
          </p:spPr>
          <p:txBody>
            <a:bodyPr wrap="square" lIns="0" tIns="0" rIns="0" bIns="0" rtlCol="0"/>
            <a:lstStyle/>
            <a:p>
              <a:endParaRPr/>
            </a:p>
          </p:txBody>
        </p:sp>
        <p:pic>
          <p:nvPicPr>
            <p:cNvPr id="10" name="object 10"/>
            <p:cNvPicPr/>
            <p:nvPr/>
          </p:nvPicPr>
          <p:blipFill>
            <a:blip r:embed="rId5" cstate="print"/>
            <a:stretch>
              <a:fillRect/>
            </a:stretch>
          </p:blipFill>
          <p:spPr>
            <a:xfrm>
              <a:off x="4637532" y="5109972"/>
              <a:ext cx="3244595" cy="614197"/>
            </a:xfrm>
            <a:prstGeom prst="rect">
              <a:avLst/>
            </a:prstGeom>
          </p:spPr>
        </p:pic>
        <p:pic>
          <p:nvPicPr>
            <p:cNvPr id="11" name="object 11"/>
            <p:cNvPicPr/>
            <p:nvPr/>
          </p:nvPicPr>
          <p:blipFill>
            <a:blip r:embed="rId6" cstate="print"/>
            <a:stretch>
              <a:fillRect/>
            </a:stretch>
          </p:blipFill>
          <p:spPr>
            <a:xfrm>
              <a:off x="4709160" y="5181600"/>
              <a:ext cx="2790443" cy="528802"/>
            </a:xfrm>
            <a:prstGeom prst="rect">
              <a:avLst/>
            </a:prstGeom>
          </p:spPr>
        </p:pic>
      </p:grpSp>
      <p:sp>
        <p:nvSpPr>
          <p:cNvPr id="12" name="object 12"/>
          <p:cNvSpPr txBox="1"/>
          <p:nvPr/>
        </p:nvSpPr>
        <p:spPr>
          <a:xfrm>
            <a:off x="4677917" y="5150358"/>
            <a:ext cx="3114040" cy="483234"/>
          </a:xfrm>
          <a:prstGeom prst="rect">
            <a:avLst/>
          </a:prstGeom>
          <a:solidFill>
            <a:srgbClr val="092963"/>
          </a:solidFill>
          <a:ln w="28575">
            <a:solidFill>
              <a:srgbClr val="FFFFFF"/>
            </a:solidFill>
          </a:ln>
        </p:spPr>
        <p:txBody>
          <a:bodyPr vert="horz" wrap="square" lIns="0" tIns="110489" rIns="0" bIns="0" rtlCol="0">
            <a:spAutoFit/>
          </a:bodyPr>
          <a:lstStyle/>
          <a:p>
            <a:pPr marL="179705">
              <a:lnSpc>
                <a:spcPct val="100000"/>
              </a:lnSpc>
              <a:spcBef>
                <a:spcPts val="869"/>
              </a:spcBef>
            </a:pPr>
            <a:r>
              <a:rPr sz="1600" spc="75" dirty="0">
                <a:solidFill>
                  <a:srgbClr val="FFFFFF"/>
                </a:solidFill>
                <a:latin typeface="Tahoma"/>
                <a:cs typeface="Tahoma"/>
              </a:rPr>
              <a:t>ORTALAMA</a:t>
            </a:r>
            <a:r>
              <a:rPr sz="1600" spc="5" dirty="0">
                <a:solidFill>
                  <a:srgbClr val="FFFFFF"/>
                </a:solidFill>
                <a:latin typeface="Tahoma"/>
                <a:cs typeface="Tahoma"/>
              </a:rPr>
              <a:t> </a:t>
            </a:r>
            <a:r>
              <a:rPr sz="1600" dirty="0">
                <a:solidFill>
                  <a:srgbClr val="FFFFFF"/>
                </a:solidFill>
                <a:latin typeface="Tahoma"/>
                <a:cs typeface="Tahoma"/>
              </a:rPr>
              <a:t>KIDEM</a:t>
            </a:r>
            <a:r>
              <a:rPr sz="1600" spc="-65" dirty="0">
                <a:solidFill>
                  <a:srgbClr val="FFFFFF"/>
                </a:solidFill>
                <a:latin typeface="Tahoma"/>
                <a:cs typeface="Tahoma"/>
              </a:rPr>
              <a:t> </a:t>
            </a:r>
            <a:r>
              <a:rPr sz="1600" spc="-90" dirty="0">
                <a:solidFill>
                  <a:srgbClr val="FFFFFF"/>
                </a:solidFill>
                <a:latin typeface="Tahoma"/>
                <a:cs typeface="Tahoma"/>
              </a:rPr>
              <a:t>YILI:</a:t>
            </a:r>
            <a:r>
              <a:rPr sz="1600" spc="-35" dirty="0">
                <a:solidFill>
                  <a:srgbClr val="FFFFFF"/>
                </a:solidFill>
                <a:latin typeface="Tahoma"/>
                <a:cs typeface="Tahoma"/>
              </a:rPr>
              <a:t> </a:t>
            </a:r>
            <a:r>
              <a:rPr sz="1600" spc="-50" dirty="0">
                <a:solidFill>
                  <a:srgbClr val="FFFFFF"/>
                </a:solidFill>
                <a:latin typeface="Tahoma"/>
                <a:cs typeface="Tahoma"/>
              </a:rPr>
              <a:t>6</a:t>
            </a:r>
            <a:endParaRPr sz="1600">
              <a:latin typeface="Tahoma"/>
              <a:cs typeface="Tahoma"/>
            </a:endParaRPr>
          </a:p>
        </p:txBody>
      </p:sp>
      <p:grpSp>
        <p:nvGrpSpPr>
          <p:cNvPr id="13" name="object 13"/>
          <p:cNvGrpSpPr/>
          <p:nvPr/>
        </p:nvGrpSpPr>
        <p:grpSpPr>
          <a:xfrm>
            <a:off x="4325111" y="1604784"/>
            <a:ext cx="3339465" cy="2541270"/>
            <a:chOff x="4325111" y="1604784"/>
            <a:chExt cx="3339465" cy="2541270"/>
          </a:xfrm>
        </p:grpSpPr>
        <p:pic>
          <p:nvPicPr>
            <p:cNvPr id="14" name="object 14"/>
            <p:cNvPicPr/>
            <p:nvPr/>
          </p:nvPicPr>
          <p:blipFill>
            <a:blip r:embed="rId7" cstate="print"/>
            <a:stretch>
              <a:fillRect/>
            </a:stretch>
          </p:blipFill>
          <p:spPr>
            <a:xfrm>
              <a:off x="4325111" y="2022348"/>
              <a:ext cx="3324605" cy="2123694"/>
            </a:xfrm>
            <a:prstGeom prst="rect">
              <a:avLst/>
            </a:prstGeom>
          </p:spPr>
        </p:pic>
        <p:pic>
          <p:nvPicPr>
            <p:cNvPr id="15" name="object 15"/>
            <p:cNvPicPr/>
            <p:nvPr/>
          </p:nvPicPr>
          <p:blipFill>
            <a:blip r:embed="rId8" cstate="print"/>
            <a:stretch>
              <a:fillRect/>
            </a:stretch>
          </p:blipFill>
          <p:spPr>
            <a:xfrm>
              <a:off x="5807963" y="1604784"/>
              <a:ext cx="1856232" cy="857999"/>
            </a:xfrm>
            <a:prstGeom prst="rect">
              <a:avLst/>
            </a:prstGeom>
          </p:spPr>
        </p:pic>
        <p:pic>
          <p:nvPicPr>
            <p:cNvPr id="16" name="object 16"/>
            <p:cNvPicPr/>
            <p:nvPr/>
          </p:nvPicPr>
          <p:blipFill>
            <a:blip r:embed="rId9" cstate="print"/>
            <a:stretch>
              <a:fillRect/>
            </a:stretch>
          </p:blipFill>
          <p:spPr>
            <a:xfrm>
              <a:off x="6054851" y="1618500"/>
              <a:ext cx="1362455" cy="582155"/>
            </a:xfrm>
            <a:prstGeom prst="rect">
              <a:avLst/>
            </a:prstGeom>
          </p:spPr>
        </p:pic>
        <p:sp>
          <p:nvSpPr>
            <p:cNvPr id="17" name="object 17"/>
            <p:cNvSpPr/>
            <p:nvPr/>
          </p:nvSpPr>
          <p:spPr>
            <a:xfrm>
              <a:off x="5848350" y="1644649"/>
              <a:ext cx="1725295" cy="728980"/>
            </a:xfrm>
            <a:custGeom>
              <a:avLst/>
              <a:gdLst/>
              <a:ahLst/>
              <a:cxnLst/>
              <a:rect l="l" t="t" r="r" b="b"/>
              <a:pathLst>
                <a:path w="1725295" h="728980">
                  <a:moveTo>
                    <a:pt x="1725168" y="0"/>
                  </a:moveTo>
                  <a:lnTo>
                    <a:pt x="0" y="0"/>
                  </a:lnTo>
                  <a:lnTo>
                    <a:pt x="0" y="415290"/>
                  </a:lnTo>
                  <a:lnTo>
                    <a:pt x="290957" y="415290"/>
                  </a:lnTo>
                  <a:lnTo>
                    <a:pt x="290957" y="728980"/>
                  </a:lnTo>
                  <a:lnTo>
                    <a:pt x="506082" y="728980"/>
                  </a:lnTo>
                  <a:lnTo>
                    <a:pt x="506082" y="415290"/>
                  </a:lnTo>
                  <a:lnTo>
                    <a:pt x="1725168" y="415290"/>
                  </a:lnTo>
                  <a:lnTo>
                    <a:pt x="1725168" y="0"/>
                  </a:lnTo>
                  <a:close/>
                </a:path>
              </a:pathLst>
            </a:custGeom>
            <a:solidFill>
              <a:srgbClr val="EAEAEA"/>
            </a:solidFill>
          </p:spPr>
          <p:txBody>
            <a:bodyPr wrap="square" lIns="0" tIns="0" rIns="0" bIns="0" rtlCol="0"/>
            <a:lstStyle/>
            <a:p>
              <a:endParaRPr/>
            </a:p>
          </p:txBody>
        </p:sp>
        <p:sp>
          <p:nvSpPr>
            <p:cNvPr id="18" name="object 18"/>
            <p:cNvSpPr/>
            <p:nvPr/>
          </p:nvSpPr>
          <p:spPr>
            <a:xfrm>
              <a:off x="5848350" y="1645157"/>
              <a:ext cx="1725295" cy="728345"/>
            </a:xfrm>
            <a:custGeom>
              <a:avLst/>
              <a:gdLst/>
              <a:ahLst/>
              <a:cxnLst/>
              <a:rect l="l" t="t" r="r" b="b"/>
              <a:pathLst>
                <a:path w="1725295" h="728344">
                  <a:moveTo>
                    <a:pt x="0" y="0"/>
                  </a:moveTo>
                  <a:lnTo>
                    <a:pt x="287527" y="0"/>
                  </a:lnTo>
                  <a:lnTo>
                    <a:pt x="718820" y="0"/>
                  </a:lnTo>
                  <a:lnTo>
                    <a:pt x="1725168" y="0"/>
                  </a:lnTo>
                  <a:lnTo>
                    <a:pt x="1725168" y="241807"/>
                  </a:lnTo>
                  <a:lnTo>
                    <a:pt x="1725168" y="345439"/>
                  </a:lnTo>
                  <a:lnTo>
                    <a:pt x="1725168" y="414527"/>
                  </a:lnTo>
                  <a:lnTo>
                    <a:pt x="718820" y="414527"/>
                  </a:lnTo>
                  <a:lnTo>
                    <a:pt x="294386" y="727963"/>
                  </a:lnTo>
                  <a:lnTo>
                    <a:pt x="287527" y="414527"/>
                  </a:lnTo>
                  <a:lnTo>
                    <a:pt x="0" y="414527"/>
                  </a:lnTo>
                  <a:lnTo>
                    <a:pt x="0" y="345439"/>
                  </a:lnTo>
                  <a:lnTo>
                    <a:pt x="0" y="241807"/>
                  </a:lnTo>
                  <a:lnTo>
                    <a:pt x="0" y="0"/>
                  </a:lnTo>
                  <a:close/>
                </a:path>
              </a:pathLst>
            </a:custGeom>
            <a:ln w="28575">
              <a:solidFill>
                <a:srgbClr val="FFFFFF"/>
              </a:solidFill>
            </a:ln>
          </p:spPr>
          <p:txBody>
            <a:bodyPr wrap="square" lIns="0" tIns="0" rIns="0" bIns="0" rtlCol="0"/>
            <a:lstStyle/>
            <a:p>
              <a:endParaRPr/>
            </a:p>
          </p:txBody>
        </p:sp>
      </p:grpSp>
      <p:sp>
        <p:nvSpPr>
          <p:cNvPr id="19" name="object 19"/>
          <p:cNvSpPr txBox="1"/>
          <p:nvPr/>
        </p:nvSpPr>
        <p:spPr>
          <a:xfrm>
            <a:off x="6206109" y="1686509"/>
            <a:ext cx="1012190" cy="300355"/>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051312"/>
                </a:solidFill>
                <a:latin typeface="Calibri"/>
                <a:cs typeface="Calibri"/>
              </a:rPr>
              <a:t>Kadın</a:t>
            </a:r>
            <a:r>
              <a:rPr sz="1800" b="1" spc="-40" dirty="0">
                <a:solidFill>
                  <a:srgbClr val="051312"/>
                </a:solidFill>
                <a:latin typeface="Calibri"/>
                <a:cs typeface="Calibri"/>
              </a:rPr>
              <a:t> </a:t>
            </a:r>
            <a:r>
              <a:rPr sz="1800" b="1" spc="-25" dirty="0">
                <a:solidFill>
                  <a:srgbClr val="051312"/>
                </a:solidFill>
                <a:latin typeface="Calibri"/>
                <a:cs typeface="Calibri"/>
              </a:rPr>
              <a:t>%22</a:t>
            </a:r>
            <a:endParaRPr sz="1800">
              <a:latin typeface="Calibri"/>
              <a:cs typeface="Calibri"/>
            </a:endParaRPr>
          </a:p>
        </p:txBody>
      </p:sp>
      <p:grpSp>
        <p:nvGrpSpPr>
          <p:cNvPr id="20" name="object 20"/>
          <p:cNvGrpSpPr/>
          <p:nvPr/>
        </p:nvGrpSpPr>
        <p:grpSpPr>
          <a:xfrm>
            <a:off x="4000500" y="3698760"/>
            <a:ext cx="1545590" cy="935990"/>
            <a:chOff x="4000500" y="3698760"/>
            <a:chExt cx="1545590" cy="935990"/>
          </a:xfrm>
        </p:grpSpPr>
        <p:pic>
          <p:nvPicPr>
            <p:cNvPr id="21" name="object 21"/>
            <p:cNvPicPr/>
            <p:nvPr/>
          </p:nvPicPr>
          <p:blipFill>
            <a:blip r:embed="rId10" cstate="print"/>
            <a:stretch>
              <a:fillRect/>
            </a:stretch>
          </p:blipFill>
          <p:spPr>
            <a:xfrm>
              <a:off x="4000500" y="3698760"/>
              <a:ext cx="1545336" cy="885431"/>
            </a:xfrm>
            <a:prstGeom prst="rect">
              <a:avLst/>
            </a:prstGeom>
          </p:spPr>
        </p:pic>
        <p:pic>
          <p:nvPicPr>
            <p:cNvPr id="22" name="object 22"/>
            <p:cNvPicPr/>
            <p:nvPr/>
          </p:nvPicPr>
          <p:blipFill>
            <a:blip r:embed="rId11" cstate="print"/>
            <a:stretch>
              <a:fillRect/>
            </a:stretch>
          </p:blipFill>
          <p:spPr>
            <a:xfrm>
              <a:off x="4072127" y="4052328"/>
              <a:ext cx="1397508" cy="582155"/>
            </a:xfrm>
            <a:prstGeom prst="rect">
              <a:avLst/>
            </a:prstGeom>
          </p:spPr>
        </p:pic>
        <p:sp>
          <p:nvSpPr>
            <p:cNvPr id="23" name="object 23"/>
            <p:cNvSpPr/>
            <p:nvPr/>
          </p:nvSpPr>
          <p:spPr>
            <a:xfrm>
              <a:off x="4040886" y="3739768"/>
              <a:ext cx="1414780" cy="753745"/>
            </a:xfrm>
            <a:custGeom>
              <a:avLst/>
              <a:gdLst/>
              <a:ahLst/>
              <a:cxnLst/>
              <a:rect l="l" t="t" r="r" b="b"/>
              <a:pathLst>
                <a:path w="1414779" h="753745">
                  <a:moveTo>
                    <a:pt x="1184275" y="0"/>
                  </a:moveTo>
                  <a:lnTo>
                    <a:pt x="824991" y="340740"/>
                  </a:lnTo>
                  <a:lnTo>
                    <a:pt x="0" y="340740"/>
                  </a:lnTo>
                  <a:lnTo>
                    <a:pt x="0" y="753744"/>
                  </a:lnTo>
                  <a:lnTo>
                    <a:pt x="1414272" y="753744"/>
                  </a:lnTo>
                  <a:lnTo>
                    <a:pt x="1414272" y="340740"/>
                  </a:lnTo>
                  <a:lnTo>
                    <a:pt x="1178560" y="340740"/>
                  </a:lnTo>
                  <a:lnTo>
                    <a:pt x="1184275" y="0"/>
                  </a:lnTo>
                  <a:close/>
                </a:path>
              </a:pathLst>
            </a:custGeom>
            <a:solidFill>
              <a:srgbClr val="092963"/>
            </a:solidFill>
          </p:spPr>
          <p:txBody>
            <a:bodyPr wrap="square" lIns="0" tIns="0" rIns="0" bIns="0" rtlCol="0"/>
            <a:lstStyle/>
            <a:p>
              <a:endParaRPr/>
            </a:p>
          </p:txBody>
        </p:sp>
        <p:sp>
          <p:nvSpPr>
            <p:cNvPr id="24" name="object 24"/>
            <p:cNvSpPr/>
            <p:nvPr/>
          </p:nvSpPr>
          <p:spPr>
            <a:xfrm>
              <a:off x="4040886" y="3739768"/>
              <a:ext cx="1414780" cy="753745"/>
            </a:xfrm>
            <a:custGeom>
              <a:avLst/>
              <a:gdLst/>
              <a:ahLst/>
              <a:cxnLst/>
              <a:rect l="l" t="t" r="r" b="b"/>
              <a:pathLst>
                <a:path w="1414779" h="753745">
                  <a:moveTo>
                    <a:pt x="0" y="340740"/>
                  </a:moveTo>
                  <a:lnTo>
                    <a:pt x="824991" y="340740"/>
                  </a:lnTo>
                  <a:lnTo>
                    <a:pt x="1184275" y="0"/>
                  </a:lnTo>
                  <a:lnTo>
                    <a:pt x="1178560" y="340740"/>
                  </a:lnTo>
                  <a:lnTo>
                    <a:pt x="1414272" y="340740"/>
                  </a:lnTo>
                  <a:lnTo>
                    <a:pt x="1414272" y="409574"/>
                  </a:lnTo>
                  <a:lnTo>
                    <a:pt x="1414272" y="512825"/>
                  </a:lnTo>
                  <a:lnTo>
                    <a:pt x="1414272" y="753744"/>
                  </a:lnTo>
                  <a:lnTo>
                    <a:pt x="1178560" y="753744"/>
                  </a:lnTo>
                  <a:lnTo>
                    <a:pt x="824991" y="753744"/>
                  </a:lnTo>
                  <a:lnTo>
                    <a:pt x="0" y="753744"/>
                  </a:lnTo>
                  <a:lnTo>
                    <a:pt x="0" y="512825"/>
                  </a:lnTo>
                  <a:lnTo>
                    <a:pt x="0" y="409574"/>
                  </a:lnTo>
                  <a:lnTo>
                    <a:pt x="0" y="340740"/>
                  </a:lnTo>
                  <a:close/>
                </a:path>
              </a:pathLst>
            </a:custGeom>
            <a:ln w="28575">
              <a:solidFill>
                <a:srgbClr val="FFFFFF"/>
              </a:solidFill>
            </a:ln>
          </p:spPr>
          <p:txBody>
            <a:bodyPr wrap="square" lIns="0" tIns="0" rIns="0" bIns="0" rtlCol="0"/>
            <a:lstStyle/>
            <a:p>
              <a:endParaRPr/>
            </a:p>
          </p:txBody>
        </p:sp>
      </p:grpSp>
      <p:sp>
        <p:nvSpPr>
          <p:cNvPr id="25" name="object 25"/>
          <p:cNvSpPr txBox="1"/>
          <p:nvPr/>
        </p:nvSpPr>
        <p:spPr>
          <a:xfrm>
            <a:off x="4223765" y="4122546"/>
            <a:ext cx="2509520" cy="842644"/>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FFFF"/>
                </a:solidFill>
                <a:latin typeface="Calibri"/>
                <a:cs typeface="Calibri"/>
              </a:rPr>
              <a:t>Erkek</a:t>
            </a:r>
            <a:r>
              <a:rPr sz="1800" b="1" spc="340" dirty="0">
                <a:solidFill>
                  <a:srgbClr val="FFFFFF"/>
                </a:solidFill>
                <a:latin typeface="Calibri"/>
                <a:cs typeface="Calibri"/>
              </a:rPr>
              <a:t> </a:t>
            </a:r>
            <a:r>
              <a:rPr sz="1800" b="1" spc="-25" dirty="0">
                <a:solidFill>
                  <a:srgbClr val="FFFFFF"/>
                </a:solidFill>
                <a:latin typeface="Calibri"/>
                <a:cs typeface="Calibri"/>
              </a:rPr>
              <a:t>%78</a:t>
            </a:r>
            <a:endParaRPr sz="1800">
              <a:latin typeface="Calibri"/>
              <a:cs typeface="Calibri"/>
            </a:endParaRPr>
          </a:p>
          <a:p>
            <a:pPr>
              <a:lnSpc>
                <a:spcPct val="100000"/>
              </a:lnSpc>
              <a:spcBef>
                <a:spcPts val="155"/>
              </a:spcBef>
            </a:pPr>
            <a:endParaRPr sz="1800">
              <a:latin typeface="Calibri"/>
              <a:cs typeface="Calibri"/>
            </a:endParaRPr>
          </a:p>
          <a:p>
            <a:pPr marL="633730">
              <a:lnSpc>
                <a:spcPct val="100000"/>
              </a:lnSpc>
            </a:pPr>
            <a:r>
              <a:rPr sz="1600" spc="75" dirty="0">
                <a:solidFill>
                  <a:srgbClr val="FFFFFF"/>
                </a:solidFill>
                <a:latin typeface="Tahoma"/>
                <a:cs typeface="Tahoma"/>
              </a:rPr>
              <a:t>ORTALAMA</a:t>
            </a:r>
            <a:r>
              <a:rPr sz="1600" spc="-110" dirty="0">
                <a:solidFill>
                  <a:srgbClr val="FFFFFF"/>
                </a:solidFill>
                <a:latin typeface="Tahoma"/>
                <a:cs typeface="Tahoma"/>
              </a:rPr>
              <a:t> </a:t>
            </a:r>
            <a:r>
              <a:rPr sz="1600" dirty="0">
                <a:solidFill>
                  <a:srgbClr val="FFFFFF"/>
                </a:solidFill>
                <a:latin typeface="Tahoma"/>
                <a:cs typeface="Tahoma"/>
              </a:rPr>
              <a:t>YAŞ:</a:t>
            </a:r>
            <a:r>
              <a:rPr sz="1600" spc="-85" dirty="0">
                <a:solidFill>
                  <a:srgbClr val="FFFFFF"/>
                </a:solidFill>
                <a:latin typeface="Tahoma"/>
                <a:cs typeface="Tahoma"/>
              </a:rPr>
              <a:t> </a:t>
            </a:r>
            <a:r>
              <a:rPr sz="1600" spc="-25" dirty="0">
                <a:solidFill>
                  <a:srgbClr val="FFFFFF"/>
                </a:solidFill>
                <a:latin typeface="Tahoma"/>
                <a:cs typeface="Tahoma"/>
              </a:rPr>
              <a:t>35</a:t>
            </a:r>
            <a:endParaRPr sz="1600">
              <a:latin typeface="Tahoma"/>
              <a:cs typeface="Tahom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92000" cy="861060"/>
          </a:xfrm>
          <a:custGeom>
            <a:avLst/>
            <a:gdLst/>
            <a:ahLst/>
            <a:cxnLst/>
            <a:rect l="l" t="t" r="r" b="b"/>
            <a:pathLst>
              <a:path w="12192000" h="861060">
                <a:moveTo>
                  <a:pt x="0" y="861060"/>
                </a:moveTo>
                <a:lnTo>
                  <a:pt x="12192000" y="861060"/>
                </a:lnTo>
                <a:lnTo>
                  <a:pt x="12192000" y="0"/>
                </a:lnTo>
                <a:lnTo>
                  <a:pt x="0" y="0"/>
                </a:lnTo>
                <a:lnTo>
                  <a:pt x="0" y="861060"/>
                </a:lnTo>
                <a:close/>
              </a:path>
            </a:pathLst>
          </a:custGeom>
          <a:solidFill>
            <a:srgbClr val="092963"/>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0" dirty="0"/>
              <a:t>Tarihçe</a:t>
            </a:r>
          </a:p>
        </p:txBody>
      </p:sp>
      <p:pic>
        <p:nvPicPr>
          <p:cNvPr id="4" name="object 4"/>
          <p:cNvPicPr/>
          <p:nvPr/>
        </p:nvPicPr>
        <p:blipFill>
          <a:blip r:embed="rId2" cstate="print"/>
          <a:stretch>
            <a:fillRect/>
          </a:stretch>
        </p:blipFill>
        <p:spPr>
          <a:xfrm>
            <a:off x="9439656" y="408431"/>
            <a:ext cx="2752344" cy="903732"/>
          </a:xfrm>
          <a:prstGeom prst="rect">
            <a:avLst/>
          </a:prstGeom>
        </p:spPr>
      </p:pic>
      <p:pic>
        <p:nvPicPr>
          <p:cNvPr id="5" name="object 5"/>
          <p:cNvPicPr/>
          <p:nvPr/>
        </p:nvPicPr>
        <p:blipFill>
          <a:blip r:embed="rId3" cstate="print"/>
          <a:stretch>
            <a:fillRect/>
          </a:stretch>
        </p:blipFill>
        <p:spPr>
          <a:xfrm>
            <a:off x="309372" y="1514855"/>
            <a:ext cx="1569719" cy="1138427"/>
          </a:xfrm>
          <a:prstGeom prst="rect">
            <a:avLst/>
          </a:prstGeom>
        </p:spPr>
      </p:pic>
      <p:grpSp>
        <p:nvGrpSpPr>
          <p:cNvPr id="6" name="object 6"/>
          <p:cNvGrpSpPr/>
          <p:nvPr/>
        </p:nvGrpSpPr>
        <p:grpSpPr>
          <a:xfrm>
            <a:off x="309372" y="2793428"/>
            <a:ext cx="2832100" cy="366395"/>
            <a:chOff x="309372" y="2793428"/>
            <a:chExt cx="2832100" cy="366395"/>
          </a:xfrm>
        </p:grpSpPr>
        <p:sp>
          <p:nvSpPr>
            <p:cNvPr id="7" name="object 7"/>
            <p:cNvSpPr/>
            <p:nvPr/>
          </p:nvSpPr>
          <p:spPr>
            <a:xfrm>
              <a:off x="1006602" y="2798826"/>
              <a:ext cx="2129155" cy="355600"/>
            </a:xfrm>
            <a:custGeom>
              <a:avLst/>
              <a:gdLst/>
              <a:ahLst/>
              <a:cxnLst/>
              <a:rect l="l" t="t" r="r" b="b"/>
              <a:pathLst>
                <a:path w="2129155" h="355600">
                  <a:moveTo>
                    <a:pt x="1951481" y="0"/>
                  </a:moveTo>
                  <a:lnTo>
                    <a:pt x="1951481" y="88773"/>
                  </a:lnTo>
                  <a:lnTo>
                    <a:pt x="0" y="88773"/>
                  </a:lnTo>
                  <a:lnTo>
                    <a:pt x="0" y="266319"/>
                  </a:lnTo>
                  <a:lnTo>
                    <a:pt x="1951481" y="266319"/>
                  </a:lnTo>
                  <a:lnTo>
                    <a:pt x="1951481" y="355091"/>
                  </a:lnTo>
                  <a:lnTo>
                    <a:pt x="2129028" y="177546"/>
                  </a:lnTo>
                  <a:lnTo>
                    <a:pt x="1951481" y="0"/>
                  </a:lnTo>
                  <a:close/>
                </a:path>
              </a:pathLst>
            </a:custGeom>
            <a:solidFill>
              <a:srgbClr val="1D1D1B"/>
            </a:solidFill>
          </p:spPr>
          <p:txBody>
            <a:bodyPr wrap="square" lIns="0" tIns="0" rIns="0" bIns="0" rtlCol="0"/>
            <a:lstStyle/>
            <a:p>
              <a:endParaRPr/>
            </a:p>
          </p:txBody>
        </p:sp>
        <p:sp>
          <p:nvSpPr>
            <p:cNvPr id="8" name="object 8"/>
            <p:cNvSpPr/>
            <p:nvPr/>
          </p:nvSpPr>
          <p:spPr>
            <a:xfrm>
              <a:off x="1006602" y="2798826"/>
              <a:ext cx="2129155" cy="355600"/>
            </a:xfrm>
            <a:custGeom>
              <a:avLst/>
              <a:gdLst/>
              <a:ahLst/>
              <a:cxnLst/>
              <a:rect l="l" t="t" r="r" b="b"/>
              <a:pathLst>
                <a:path w="2129155" h="355600">
                  <a:moveTo>
                    <a:pt x="0" y="88773"/>
                  </a:moveTo>
                  <a:lnTo>
                    <a:pt x="1951481" y="88773"/>
                  </a:lnTo>
                  <a:lnTo>
                    <a:pt x="1951481" y="0"/>
                  </a:lnTo>
                  <a:lnTo>
                    <a:pt x="2129028" y="177546"/>
                  </a:lnTo>
                  <a:lnTo>
                    <a:pt x="1951481" y="355091"/>
                  </a:lnTo>
                  <a:lnTo>
                    <a:pt x="1951481" y="266319"/>
                  </a:lnTo>
                  <a:lnTo>
                    <a:pt x="0" y="266319"/>
                  </a:lnTo>
                  <a:lnTo>
                    <a:pt x="0" y="88773"/>
                  </a:lnTo>
                  <a:close/>
                </a:path>
              </a:pathLst>
            </a:custGeom>
            <a:ln w="10795">
              <a:solidFill>
                <a:srgbClr val="7E7E7E"/>
              </a:solidFill>
            </a:ln>
          </p:spPr>
          <p:txBody>
            <a:bodyPr wrap="square" lIns="0" tIns="0" rIns="0" bIns="0" rtlCol="0"/>
            <a:lstStyle/>
            <a:p>
              <a:endParaRPr/>
            </a:p>
          </p:txBody>
        </p:sp>
        <p:pic>
          <p:nvPicPr>
            <p:cNvPr id="9" name="object 9"/>
            <p:cNvPicPr/>
            <p:nvPr/>
          </p:nvPicPr>
          <p:blipFill>
            <a:blip r:embed="rId2" cstate="print"/>
            <a:stretch>
              <a:fillRect/>
            </a:stretch>
          </p:blipFill>
          <p:spPr>
            <a:xfrm>
              <a:off x="309372" y="2798064"/>
              <a:ext cx="926591" cy="304800"/>
            </a:xfrm>
            <a:prstGeom prst="rect">
              <a:avLst/>
            </a:prstGeom>
          </p:spPr>
        </p:pic>
      </p:grpSp>
      <p:sp>
        <p:nvSpPr>
          <p:cNvPr id="10" name="object 10"/>
          <p:cNvSpPr txBox="1"/>
          <p:nvPr/>
        </p:nvSpPr>
        <p:spPr>
          <a:xfrm>
            <a:off x="2149220" y="1214222"/>
            <a:ext cx="1689735" cy="1135380"/>
          </a:xfrm>
          <a:prstGeom prst="rect">
            <a:avLst/>
          </a:prstGeom>
        </p:spPr>
        <p:txBody>
          <a:bodyPr vert="horz" wrap="square" lIns="0" tIns="136525" rIns="0" bIns="0" rtlCol="0">
            <a:spAutoFit/>
          </a:bodyPr>
          <a:lstStyle/>
          <a:p>
            <a:pPr marL="12700">
              <a:lnSpc>
                <a:spcPct val="100000"/>
              </a:lnSpc>
              <a:spcBef>
                <a:spcPts val="1075"/>
              </a:spcBef>
            </a:pPr>
            <a:r>
              <a:rPr sz="2200" b="1" spc="-20" dirty="0">
                <a:latin typeface="Arial"/>
                <a:cs typeface="Arial"/>
              </a:rPr>
              <a:t>1984</a:t>
            </a:r>
            <a:endParaRPr sz="2200">
              <a:latin typeface="Arial"/>
              <a:cs typeface="Arial"/>
            </a:endParaRPr>
          </a:p>
          <a:p>
            <a:pPr marL="12700" marR="5080">
              <a:lnSpc>
                <a:spcPct val="100000"/>
              </a:lnSpc>
              <a:spcBef>
                <a:spcPts val="800"/>
              </a:spcBef>
            </a:pPr>
            <a:r>
              <a:rPr sz="1800" dirty="0">
                <a:latin typeface="Arial MT"/>
                <a:cs typeface="Arial MT"/>
              </a:rPr>
              <a:t>Bilmak</a:t>
            </a:r>
            <a:r>
              <a:rPr sz="1800" spc="-10" dirty="0">
                <a:latin typeface="Arial MT"/>
                <a:cs typeface="Arial MT"/>
              </a:rPr>
              <a:t> Otomotiv kuruldu.</a:t>
            </a:r>
            <a:endParaRPr sz="1800">
              <a:latin typeface="Arial MT"/>
              <a:cs typeface="Arial MT"/>
            </a:endParaRPr>
          </a:p>
        </p:txBody>
      </p:sp>
      <p:grpSp>
        <p:nvGrpSpPr>
          <p:cNvPr id="11" name="object 11"/>
          <p:cNvGrpSpPr/>
          <p:nvPr/>
        </p:nvGrpSpPr>
        <p:grpSpPr>
          <a:xfrm>
            <a:off x="4395215" y="2807144"/>
            <a:ext cx="2832100" cy="364490"/>
            <a:chOff x="4395215" y="2807144"/>
            <a:chExt cx="2832100" cy="364490"/>
          </a:xfrm>
        </p:grpSpPr>
        <p:sp>
          <p:nvSpPr>
            <p:cNvPr id="12" name="object 12"/>
            <p:cNvSpPr/>
            <p:nvPr/>
          </p:nvSpPr>
          <p:spPr>
            <a:xfrm>
              <a:off x="5092445" y="2812542"/>
              <a:ext cx="2129155" cy="353695"/>
            </a:xfrm>
            <a:custGeom>
              <a:avLst/>
              <a:gdLst/>
              <a:ahLst/>
              <a:cxnLst/>
              <a:rect l="l" t="t" r="r" b="b"/>
              <a:pathLst>
                <a:path w="2129154" h="353694">
                  <a:moveTo>
                    <a:pt x="1952244" y="0"/>
                  </a:moveTo>
                  <a:lnTo>
                    <a:pt x="1952244" y="88392"/>
                  </a:lnTo>
                  <a:lnTo>
                    <a:pt x="0" y="88392"/>
                  </a:lnTo>
                  <a:lnTo>
                    <a:pt x="0" y="265175"/>
                  </a:lnTo>
                  <a:lnTo>
                    <a:pt x="1952244" y="265175"/>
                  </a:lnTo>
                  <a:lnTo>
                    <a:pt x="1952244" y="353568"/>
                  </a:lnTo>
                  <a:lnTo>
                    <a:pt x="2129028" y="176784"/>
                  </a:lnTo>
                  <a:lnTo>
                    <a:pt x="1952244" y="0"/>
                  </a:lnTo>
                  <a:close/>
                </a:path>
              </a:pathLst>
            </a:custGeom>
            <a:solidFill>
              <a:srgbClr val="1D1D1B"/>
            </a:solidFill>
          </p:spPr>
          <p:txBody>
            <a:bodyPr wrap="square" lIns="0" tIns="0" rIns="0" bIns="0" rtlCol="0"/>
            <a:lstStyle/>
            <a:p>
              <a:endParaRPr/>
            </a:p>
          </p:txBody>
        </p:sp>
        <p:sp>
          <p:nvSpPr>
            <p:cNvPr id="13" name="object 13"/>
            <p:cNvSpPr/>
            <p:nvPr/>
          </p:nvSpPr>
          <p:spPr>
            <a:xfrm>
              <a:off x="5092445" y="2812542"/>
              <a:ext cx="2129155" cy="353695"/>
            </a:xfrm>
            <a:custGeom>
              <a:avLst/>
              <a:gdLst/>
              <a:ahLst/>
              <a:cxnLst/>
              <a:rect l="l" t="t" r="r" b="b"/>
              <a:pathLst>
                <a:path w="2129154" h="353694">
                  <a:moveTo>
                    <a:pt x="0" y="88392"/>
                  </a:moveTo>
                  <a:lnTo>
                    <a:pt x="1952244" y="88392"/>
                  </a:lnTo>
                  <a:lnTo>
                    <a:pt x="1952244" y="0"/>
                  </a:lnTo>
                  <a:lnTo>
                    <a:pt x="2129028" y="176784"/>
                  </a:lnTo>
                  <a:lnTo>
                    <a:pt x="1952244" y="353568"/>
                  </a:lnTo>
                  <a:lnTo>
                    <a:pt x="1952244" y="265175"/>
                  </a:lnTo>
                  <a:lnTo>
                    <a:pt x="0" y="265175"/>
                  </a:lnTo>
                  <a:lnTo>
                    <a:pt x="0" y="88392"/>
                  </a:lnTo>
                  <a:close/>
                </a:path>
              </a:pathLst>
            </a:custGeom>
            <a:ln w="10795">
              <a:solidFill>
                <a:srgbClr val="7E7E7E"/>
              </a:solidFill>
            </a:ln>
          </p:spPr>
          <p:txBody>
            <a:bodyPr wrap="square" lIns="0" tIns="0" rIns="0" bIns="0" rtlCol="0"/>
            <a:lstStyle/>
            <a:p>
              <a:endParaRPr/>
            </a:p>
          </p:txBody>
        </p:sp>
        <p:pic>
          <p:nvPicPr>
            <p:cNvPr id="14" name="object 14"/>
            <p:cNvPicPr/>
            <p:nvPr/>
          </p:nvPicPr>
          <p:blipFill>
            <a:blip r:embed="rId2" cstate="print"/>
            <a:stretch>
              <a:fillRect/>
            </a:stretch>
          </p:blipFill>
          <p:spPr>
            <a:xfrm>
              <a:off x="4395215" y="2811780"/>
              <a:ext cx="926591" cy="303275"/>
            </a:xfrm>
            <a:prstGeom prst="rect">
              <a:avLst/>
            </a:prstGeom>
          </p:spPr>
        </p:pic>
      </p:grpSp>
      <p:sp>
        <p:nvSpPr>
          <p:cNvPr id="15" name="object 15"/>
          <p:cNvSpPr txBox="1"/>
          <p:nvPr/>
        </p:nvSpPr>
        <p:spPr>
          <a:xfrm>
            <a:off x="6053709" y="1282477"/>
            <a:ext cx="1764030" cy="1409065"/>
          </a:xfrm>
          <a:prstGeom prst="rect">
            <a:avLst/>
          </a:prstGeom>
        </p:spPr>
        <p:txBody>
          <a:bodyPr vert="horz" wrap="square" lIns="0" tIns="135890" rIns="0" bIns="0" rtlCol="0">
            <a:spAutoFit/>
          </a:bodyPr>
          <a:lstStyle/>
          <a:p>
            <a:pPr marL="12700">
              <a:lnSpc>
                <a:spcPct val="100000"/>
              </a:lnSpc>
              <a:spcBef>
                <a:spcPts val="1070"/>
              </a:spcBef>
            </a:pPr>
            <a:r>
              <a:rPr sz="2200" b="1" spc="-20" dirty="0">
                <a:latin typeface="Arial"/>
                <a:cs typeface="Arial"/>
              </a:rPr>
              <a:t>1985</a:t>
            </a:r>
            <a:endParaRPr sz="2200" dirty="0">
              <a:latin typeface="Arial"/>
              <a:cs typeface="Arial"/>
            </a:endParaRPr>
          </a:p>
          <a:p>
            <a:pPr marL="12700" marR="5080">
              <a:lnSpc>
                <a:spcPct val="100000"/>
              </a:lnSpc>
              <a:spcBef>
                <a:spcPts val="800"/>
              </a:spcBef>
            </a:pPr>
            <a:r>
              <a:rPr sz="1800" dirty="0">
                <a:latin typeface="Arial MT"/>
                <a:cs typeface="Arial MT"/>
              </a:rPr>
              <a:t>Otokar</a:t>
            </a:r>
            <a:r>
              <a:rPr sz="1800" spc="-30" dirty="0">
                <a:latin typeface="Arial MT"/>
                <a:cs typeface="Arial MT"/>
              </a:rPr>
              <a:t> </a:t>
            </a:r>
            <a:r>
              <a:rPr sz="1800" dirty="0">
                <a:latin typeface="Arial MT"/>
                <a:cs typeface="Arial MT"/>
              </a:rPr>
              <a:t>ticari</a:t>
            </a:r>
            <a:r>
              <a:rPr sz="1800" spc="-25" dirty="0">
                <a:latin typeface="Arial MT"/>
                <a:cs typeface="Arial MT"/>
              </a:rPr>
              <a:t> </a:t>
            </a:r>
            <a:r>
              <a:rPr sz="1800" spc="-20" dirty="0">
                <a:latin typeface="Arial MT"/>
                <a:cs typeface="Arial MT"/>
              </a:rPr>
              <a:t>araç Yetkili</a:t>
            </a:r>
            <a:r>
              <a:rPr sz="1800" spc="-60" dirty="0">
                <a:latin typeface="Arial MT"/>
                <a:cs typeface="Arial MT"/>
              </a:rPr>
              <a:t> </a:t>
            </a:r>
            <a:r>
              <a:rPr sz="1800" spc="-10" dirty="0">
                <a:latin typeface="Arial MT"/>
                <a:cs typeface="Arial MT"/>
              </a:rPr>
              <a:t>servislik </a:t>
            </a:r>
            <a:r>
              <a:rPr sz="1800" dirty="0">
                <a:latin typeface="Arial MT"/>
                <a:cs typeface="Arial MT"/>
              </a:rPr>
              <a:t>belgesi</a:t>
            </a:r>
            <a:r>
              <a:rPr sz="1800" spc="-25" dirty="0">
                <a:latin typeface="Arial MT"/>
                <a:cs typeface="Arial MT"/>
              </a:rPr>
              <a:t> </a:t>
            </a:r>
            <a:r>
              <a:rPr sz="1800" spc="-10" dirty="0">
                <a:latin typeface="Arial MT"/>
                <a:cs typeface="Arial MT"/>
              </a:rPr>
              <a:t>alındı.</a:t>
            </a:r>
            <a:endParaRPr sz="1800" dirty="0">
              <a:latin typeface="Arial MT"/>
              <a:cs typeface="Arial MT"/>
            </a:endParaRPr>
          </a:p>
        </p:txBody>
      </p:sp>
      <p:grpSp>
        <p:nvGrpSpPr>
          <p:cNvPr id="16" name="object 16"/>
          <p:cNvGrpSpPr/>
          <p:nvPr/>
        </p:nvGrpSpPr>
        <p:grpSpPr>
          <a:xfrm>
            <a:off x="147763" y="6161317"/>
            <a:ext cx="2832100" cy="366395"/>
            <a:chOff x="7915656" y="2863532"/>
            <a:chExt cx="2832100" cy="366395"/>
          </a:xfrm>
        </p:grpSpPr>
        <p:sp>
          <p:nvSpPr>
            <p:cNvPr id="17" name="object 17"/>
            <p:cNvSpPr/>
            <p:nvPr/>
          </p:nvSpPr>
          <p:spPr>
            <a:xfrm>
              <a:off x="8612886" y="2868930"/>
              <a:ext cx="2129155" cy="355600"/>
            </a:xfrm>
            <a:custGeom>
              <a:avLst/>
              <a:gdLst/>
              <a:ahLst/>
              <a:cxnLst/>
              <a:rect l="l" t="t" r="r" b="b"/>
              <a:pathLst>
                <a:path w="2129154" h="355600">
                  <a:moveTo>
                    <a:pt x="1951482" y="0"/>
                  </a:moveTo>
                  <a:lnTo>
                    <a:pt x="1951482" y="88773"/>
                  </a:lnTo>
                  <a:lnTo>
                    <a:pt x="0" y="88773"/>
                  </a:lnTo>
                  <a:lnTo>
                    <a:pt x="0" y="266319"/>
                  </a:lnTo>
                  <a:lnTo>
                    <a:pt x="1951482" y="266319"/>
                  </a:lnTo>
                  <a:lnTo>
                    <a:pt x="1951482" y="355092"/>
                  </a:lnTo>
                  <a:lnTo>
                    <a:pt x="2129028" y="177546"/>
                  </a:lnTo>
                  <a:lnTo>
                    <a:pt x="1951482" y="0"/>
                  </a:lnTo>
                  <a:close/>
                </a:path>
              </a:pathLst>
            </a:custGeom>
            <a:solidFill>
              <a:srgbClr val="1D1D1B"/>
            </a:solidFill>
          </p:spPr>
          <p:txBody>
            <a:bodyPr wrap="square" lIns="0" tIns="0" rIns="0" bIns="0" rtlCol="0"/>
            <a:lstStyle/>
            <a:p>
              <a:endParaRPr/>
            </a:p>
          </p:txBody>
        </p:sp>
        <p:sp>
          <p:nvSpPr>
            <p:cNvPr id="18" name="object 18"/>
            <p:cNvSpPr/>
            <p:nvPr/>
          </p:nvSpPr>
          <p:spPr>
            <a:xfrm>
              <a:off x="8612886" y="2868930"/>
              <a:ext cx="2129155" cy="355600"/>
            </a:xfrm>
            <a:custGeom>
              <a:avLst/>
              <a:gdLst/>
              <a:ahLst/>
              <a:cxnLst/>
              <a:rect l="l" t="t" r="r" b="b"/>
              <a:pathLst>
                <a:path w="2129154" h="355600">
                  <a:moveTo>
                    <a:pt x="0" y="88773"/>
                  </a:moveTo>
                  <a:lnTo>
                    <a:pt x="1951482" y="88773"/>
                  </a:lnTo>
                  <a:lnTo>
                    <a:pt x="1951482" y="0"/>
                  </a:lnTo>
                  <a:lnTo>
                    <a:pt x="2129028" y="177546"/>
                  </a:lnTo>
                  <a:lnTo>
                    <a:pt x="1951482" y="355092"/>
                  </a:lnTo>
                  <a:lnTo>
                    <a:pt x="1951482" y="266319"/>
                  </a:lnTo>
                  <a:lnTo>
                    <a:pt x="0" y="266319"/>
                  </a:lnTo>
                  <a:lnTo>
                    <a:pt x="0" y="88773"/>
                  </a:lnTo>
                  <a:close/>
                </a:path>
              </a:pathLst>
            </a:custGeom>
            <a:ln w="10795">
              <a:solidFill>
                <a:srgbClr val="7E7E7E"/>
              </a:solidFill>
            </a:ln>
          </p:spPr>
          <p:txBody>
            <a:bodyPr wrap="square" lIns="0" tIns="0" rIns="0" bIns="0" rtlCol="0"/>
            <a:lstStyle/>
            <a:p>
              <a:endParaRPr/>
            </a:p>
          </p:txBody>
        </p:sp>
        <p:pic>
          <p:nvPicPr>
            <p:cNvPr id="19" name="object 19"/>
            <p:cNvPicPr/>
            <p:nvPr/>
          </p:nvPicPr>
          <p:blipFill>
            <a:blip r:embed="rId2" cstate="print"/>
            <a:stretch>
              <a:fillRect/>
            </a:stretch>
          </p:blipFill>
          <p:spPr>
            <a:xfrm>
              <a:off x="7915656" y="2868168"/>
              <a:ext cx="926592" cy="303275"/>
            </a:xfrm>
            <a:prstGeom prst="rect">
              <a:avLst/>
            </a:prstGeom>
          </p:spPr>
        </p:pic>
      </p:grpSp>
      <p:sp>
        <p:nvSpPr>
          <p:cNvPr id="20" name="object 20"/>
          <p:cNvSpPr txBox="1"/>
          <p:nvPr/>
        </p:nvSpPr>
        <p:spPr>
          <a:xfrm>
            <a:off x="2153663" y="4757269"/>
            <a:ext cx="1890395" cy="1409065"/>
          </a:xfrm>
          <a:prstGeom prst="rect">
            <a:avLst/>
          </a:prstGeom>
        </p:spPr>
        <p:txBody>
          <a:bodyPr vert="horz" wrap="square" lIns="0" tIns="135890" rIns="0" bIns="0" rtlCol="0">
            <a:spAutoFit/>
          </a:bodyPr>
          <a:lstStyle/>
          <a:p>
            <a:pPr marL="12700">
              <a:lnSpc>
                <a:spcPct val="100000"/>
              </a:lnSpc>
              <a:spcBef>
                <a:spcPts val="1070"/>
              </a:spcBef>
            </a:pPr>
            <a:r>
              <a:rPr sz="2200" b="1" spc="-20" dirty="0">
                <a:latin typeface="Arial"/>
                <a:cs typeface="Arial"/>
              </a:rPr>
              <a:t>1994</a:t>
            </a:r>
            <a:endParaRPr sz="2200" dirty="0">
              <a:latin typeface="Arial"/>
              <a:cs typeface="Arial"/>
            </a:endParaRPr>
          </a:p>
          <a:p>
            <a:pPr marL="12700" marR="5080">
              <a:lnSpc>
                <a:spcPct val="100000"/>
              </a:lnSpc>
              <a:spcBef>
                <a:spcPts val="800"/>
              </a:spcBef>
            </a:pPr>
            <a:r>
              <a:rPr sz="1800" dirty="0">
                <a:latin typeface="Arial MT"/>
                <a:cs typeface="Arial MT"/>
              </a:rPr>
              <a:t>Otokar</a:t>
            </a:r>
            <a:r>
              <a:rPr sz="1800" spc="-35" dirty="0">
                <a:latin typeface="Arial MT"/>
                <a:cs typeface="Arial MT"/>
              </a:rPr>
              <a:t> </a:t>
            </a:r>
            <a:r>
              <a:rPr sz="1800" dirty="0">
                <a:latin typeface="Arial MT"/>
                <a:cs typeface="Arial MT"/>
              </a:rPr>
              <a:t>askeri</a:t>
            </a:r>
            <a:r>
              <a:rPr sz="1800" spc="-30" dirty="0">
                <a:latin typeface="Arial MT"/>
                <a:cs typeface="Arial MT"/>
              </a:rPr>
              <a:t> </a:t>
            </a:r>
            <a:r>
              <a:rPr sz="1800" spc="-20" dirty="0">
                <a:latin typeface="Arial MT"/>
                <a:cs typeface="Arial MT"/>
              </a:rPr>
              <a:t>araç </a:t>
            </a:r>
            <a:r>
              <a:rPr sz="1800" dirty="0">
                <a:latin typeface="Arial MT"/>
                <a:cs typeface="Arial MT"/>
              </a:rPr>
              <a:t>yetkili</a:t>
            </a:r>
            <a:r>
              <a:rPr sz="1800" spc="-35" dirty="0">
                <a:latin typeface="Arial MT"/>
                <a:cs typeface="Arial MT"/>
              </a:rPr>
              <a:t> </a:t>
            </a:r>
            <a:r>
              <a:rPr sz="1800" spc="-10" dirty="0">
                <a:latin typeface="Arial MT"/>
                <a:cs typeface="Arial MT"/>
              </a:rPr>
              <a:t>servislik </a:t>
            </a:r>
            <a:r>
              <a:rPr sz="1800" dirty="0">
                <a:latin typeface="Arial MT"/>
                <a:cs typeface="Arial MT"/>
              </a:rPr>
              <a:t>belgesi</a:t>
            </a:r>
            <a:r>
              <a:rPr sz="1800" spc="-25" dirty="0">
                <a:latin typeface="Arial MT"/>
                <a:cs typeface="Arial MT"/>
              </a:rPr>
              <a:t> </a:t>
            </a:r>
            <a:r>
              <a:rPr sz="1800" spc="-10" dirty="0">
                <a:latin typeface="Arial MT"/>
                <a:cs typeface="Arial MT"/>
              </a:rPr>
              <a:t>alındı.</a:t>
            </a:r>
            <a:endParaRPr sz="1800" dirty="0">
              <a:latin typeface="Arial MT"/>
              <a:cs typeface="Arial MT"/>
            </a:endParaRPr>
          </a:p>
        </p:txBody>
      </p:sp>
      <p:pic>
        <p:nvPicPr>
          <p:cNvPr id="21" name="object 21"/>
          <p:cNvPicPr/>
          <p:nvPr/>
        </p:nvPicPr>
        <p:blipFill>
          <a:blip r:embed="rId4" cstate="print"/>
          <a:stretch>
            <a:fillRect/>
          </a:stretch>
        </p:blipFill>
        <p:spPr>
          <a:xfrm>
            <a:off x="4224528" y="1528572"/>
            <a:ext cx="1667255" cy="1155191"/>
          </a:xfrm>
          <a:prstGeom prst="rect">
            <a:avLst/>
          </a:prstGeom>
        </p:spPr>
      </p:pic>
      <p:pic>
        <p:nvPicPr>
          <p:cNvPr id="22" name="object 22"/>
          <p:cNvPicPr/>
          <p:nvPr/>
        </p:nvPicPr>
        <p:blipFill>
          <a:blip r:embed="rId5" cstate="print"/>
          <a:stretch>
            <a:fillRect/>
          </a:stretch>
        </p:blipFill>
        <p:spPr>
          <a:xfrm>
            <a:off x="78739" y="4838232"/>
            <a:ext cx="1807463" cy="1138427"/>
          </a:xfrm>
          <a:prstGeom prst="rect">
            <a:avLst/>
          </a:prstGeom>
        </p:spPr>
      </p:pic>
      <p:sp>
        <p:nvSpPr>
          <p:cNvPr id="23" name="object 23"/>
          <p:cNvSpPr txBox="1"/>
          <p:nvPr/>
        </p:nvSpPr>
        <p:spPr>
          <a:xfrm>
            <a:off x="6361683" y="4613999"/>
            <a:ext cx="2307590" cy="1444625"/>
          </a:xfrm>
          <a:prstGeom prst="rect">
            <a:avLst/>
          </a:prstGeom>
        </p:spPr>
        <p:txBody>
          <a:bodyPr vert="horz" wrap="square" lIns="0" tIns="155575" rIns="0" bIns="0" rtlCol="0">
            <a:spAutoFit/>
          </a:bodyPr>
          <a:lstStyle/>
          <a:p>
            <a:pPr marL="26034">
              <a:lnSpc>
                <a:spcPct val="100000"/>
              </a:lnSpc>
              <a:spcBef>
                <a:spcPts val="1225"/>
              </a:spcBef>
            </a:pPr>
            <a:r>
              <a:rPr sz="2200" b="1" spc="-20" dirty="0">
                <a:latin typeface="Arial"/>
                <a:cs typeface="Arial"/>
              </a:rPr>
              <a:t>2016</a:t>
            </a:r>
            <a:endParaRPr sz="2200">
              <a:latin typeface="Arial"/>
              <a:cs typeface="Arial"/>
            </a:endParaRPr>
          </a:p>
          <a:p>
            <a:pPr marL="12700">
              <a:lnSpc>
                <a:spcPct val="100000"/>
              </a:lnSpc>
              <a:spcBef>
                <a:spcPts val="925"/>
              </a:spcBef>
            </a:pPr>
            <a:r>
              <a:rPr sz="1800" dirty="0">
                <a:latin typeface="Arial MT"/>
                <a:cs typeface="Arial MT"/>
              </a:rPr>
              <a:t>Allison</a:t>
            </a:r>
            <a:r>
              <a:rPr sz="1800" spc="-40" dirty="0">
                <a:latin typeface="Arial MT"/>
                <a:cs typeface="Arial MT"/>
              </a:rPr>
              <a:t> </a:t>
            </a:r>
            <a:r>
              <a:rPr sz="1800" spc="-10" dirty="0">
                <a:latin typeface="Arial MT"/>
                <a:cs typeface="Arial MT"/>
              </a:rPr>
              <a:t>otomatik</a:t>
            </a:r>
            <a:endParaRPr sz="1800">
              <a:latin typeface="Arial MT"/>
              <a:cs typeface="Arial MT"/>
            </a:endParaRPr>
          </a:p>
          <a:p>
            <a:pPr marL="12700" marR="5080">
              <a:lnSpc>
                <a:spcPct val="100000"/>
              </a:lnSpc>
            </a:pPr>
            <a:r>
              <a:rPr sz="1800" spc="-120" dirty="0">
                <a:latin typeface="Arial MT"/>
                <a:cs typeface="Arial MT"/>
              </a:rPr>
              <a:t>şanzıman</a:t>
            </a:r>
            <a:r>
              <a:rPr sz="1800" spc="20" dirty="0">
                <a:latin typeface="Arial MT"/>
                <a:cs typeface="Arial MT"/>
              </a:rPr>
              <a:t> </a:t>
            </a:r>
            <a:r>
              <a:rPr sz="1800" spc="-10" dirty="0">
                <a:latin typeface="Arial MT"/>
                <a:cs typeface="Arial MT"/>
              </a:rPr>
              <a:t>yetkili </a:t>
            </a:r>
            <a:r>
              <a:rPr sz="1800" dirty="0">
                <a:latin typeface="Arial MT"/>
                <a:cs typeface="Arial MT"/>
              </a:rPr>
              <a:t>servislik</a:t>
            </a:r>
            <a:r>
              <a:rPr sz="1800" spc="-45" dirty="0">
                <a:latin typeface="Arial MT"/>
                <a:cs typeface="Arial MT"/>
              </a:rPr>
              <a:t> </a:t>
            </a:r>
            <a:r>
              <a:rPr sz="1800" dirty="0">
                <a:latin typeface="Arial MT"/>
                <a:cs typeface="Arial MT"/>
              </a:rPr>
              <a:t>belgesi</a:t>
            </a:r>
            <a:r>
              <a:rPr sz="1800" spc="-40" dirty="0">
                <a:latin typeface="Arial MT"/>
                <a:cs typeface="Arial MT"/>
              </a:rPr>
              <a:t> </a:t>
            </a:r>
            <a:r>
              <a:rPr sz="1800" spc="-10" dirty="0">
                <a:latin typeface="Arial MT"/>
                <a:cs typeface="Arial MT"/>
              </a:rPr>
              <a:t>alındı.</a:t>
            </a:r>
            <a:endParaRPr sz="1800">
              <a:latin typeface="Arial MT"/>
              <a:cs typeface="Arial MT"/>
            </a:endParaRPr>
          </a:p>
        </p:txBody>
      </p:sp>
      <p:pic>
        <p:nvPicPr>
          <p:cNvPr id="24" name="object 24"/>
          <p:cNvPicPr/>
          <p:nvPr/>
        </p:nvPicPr>
        <p:blipFill>
          <a:blip r:embed="rId6" cstate="print"/>
          <a:stretch>
            <a:fillRect/>
          </a:stretch>
        </p:blipFill>
        <p:spPr>
          <a:xfrm>
            <a:off x="4549902" y="4561333"/>
            <a:ext cx="1580388" cy="768095"/>
          </a:xfrm>
          <a:prstGeom prst="rect">
            <a:avLst/>
          </a:prstGeom>
        </p:spPr>
      </p:pic>
      <p:grpSp>
        <p:nvGrpSpPr>
          <p:cNvPr id="25" name="object 25"/>
          <p:cNvGrpSpPr/>
          <p:nvPr/>
        </p:nvGrpSpPr>
        <p:grpSpPr>
          <a:xfrm>
            <a:off x="4543806" y="6172138"/>
            <a:ext cx="2830195" cy="366395"/>
            <a:chOff x="292608" y="6031928"/>
            <a:chExt cx="2830195" cy="366395"/>
          </a:xfrm>
        </p:grpSpPr>
        <p:sp>
          <p:nvSpPr>
            <p:cNvPr id="26" name="object 26"/>
            <p:cNvSpPr/>
            <p:nvPr/>
          </p:nvSpPr>
          <p:spPr>
            <a:xfrm>
              <a:off x="988313" y="6037325"/>
              <a:ext cx="2129155" cy="355600"/>
            </a:xfrm>
            <a:custGeom>
              <a:avLst/>
              <a:gdLst/>
              <a:ahLst/>
              <a:cxnLst/>
              <a:rect l="l" t="t" r="r" b="b"/>
              <a:pathLst>
                <a:path w="2129155" h="355600">
                  <a:moveTo>
                    <a:pt x="1951482" y="0"/>
                  </a:moveTo>
                  <a:lnTo>
                    <a:pt x="1951482" y="88773"/>
                  </a:lnTo>
                  <a:lnTo>
                    <a:pt x="0" y="88773"/>
                  </a:lnTo>
                  <a:lnTo>
                    <a:pt x="0" y="266319"/>
                  </a:lnTo>
                  <a:lnTo>
                    <a:pt x="1951482" y="266319"/>
                  </a:lnTo>
                  <a:lnTo>
                    <a:pt x="1951482" y="355092"/>
                  </a:lnTo>
                  <a:lnTo>
                    <a:pt x="2129028" y="177546"/>
                  </a:lnTo>
                  <a:lnTo>
                    <a:pt x="1951482" y="0"/>
                  </a:lnTo>
                  <a:close/>
                </a:path>
              </a:pathLst>
            </a:custGeom>
            <a:solidFill>
              <a:srgbClr val="1D1D1B"/>
            </a:solidFill>
          </p:spPr>
          <p:txBody>
            <a:bodyPr wrap="square" lIns="0" tIns="0" rIns="0" bIns="0" rtlCol="0"/>
            <a:lstStyle/>
            <a:p>
              <a:endParaRPr/>
            </a:p>
          </p:txBody>
        </p:sp>
        <p:sp>
          <p:nvSpPr>
            <p:cNvPr id="27" name="object 27"/>
            <p:cNvSpPr/>
            <p:nvPr/>
          </p:nvSpPr>
          <p:spPr>
            <a:xfrm>
              <a:off x="988313" y="6037325"/>
              <a:ext cx="2129155" cy="355600"/>
            </a:xfrm>
            <a:custGeom>
              <a:avLst/>
              <a:gdLst/>
              <a:ahLst/>
              <a:cxnLst/>
              <a:rect l="l" t="t" r="r" b="b"/>
              <a:pathLst>
                <a:path w="2129155" h="355600">
                  <a:moveTo>
                    <a:pt x="0" y="88773"/>
                  </a:moveTo>
                  <a:lnTo>
                    <a:pt x="1951482" y="88773"/>
                  </a:lnTo>
                  <a:lnTo>
                    <a:pt x="1951482" y="0"/>
                  </a:lnTo>
                  <a:lnTo>
                    <a:pt x="2129028" y="177546"/>
                  </a:lnTo>
                  <a:lnTo>
                    <a:pt x="1951482" y="355092"/>
                  </a:lnTo>
                  <a:lnTo>
                    <a:pt x="1951482" y="266319"/>
                  </a:lnTo>
                  <a:lnTo>
                    <a:pt x="0" y="266319"/>
                  </a:lnTo>
                  <a:lnTo>
                    <a:pt x="0" y="88773"/>
                  </a:lnTo>
                  <a:close/>
                </a:path>
              </a:pathLst>
            </a:custGeom>
            <a:ln w="10795">
              <a:solidFill>
                <a:srgbClr val="7E7E7E"/>
              </a:solidFill>
            </a:ln>
          </p:spPr>
          <p:txBody>
            <a:bodyPr wrap="square" lIns="0" tIns="0" rIns="0" bIns="0" rtlCol="0"/>
            <a:lstStyle/>
            <a:p>
              <a:endParaRPr/>
            </a:p>
          </p:txBody>
        </p:sp>
        <p:pic>
          <p:nvPicPr>
            <p:cNvPr id="28" name="object 28"/>
            <p:cNvPicPr/>
            <p:nvPr/>
          </p:nvPicPr>
          <p:blipFill>
            <a:blip r:embed="rId2" cstate="print"/>
            <a:stretch>
              <a:fillRect/>
            </a:stretch>
          </p:blipFill>
          <p:spPr>
            <a:xfrm>
              <a:off x="292608" y="6036563"/>
              <a:ext cx="925068" cy="304800"/>
            </a:xfrm>
            <a:prstGeom prst="rect">
              <a:avLst/>
            </a:prstGeom>
          </p:spPr>
        </p:pic>
      </p:grpSp>
      <p:grpSp>
        <p:nvGrpSpPr>
          <p:cNvPr id="29" name="object 11">
            <a:extLst>
              <a:ext uri="{FF2B5EF4-FFF2-40B4-BE49-F238E27FC236}">
                <a16:creationId xmlns:a16="http://schemas.microsoft.com/office/drawing/2014/main" id="{10625D6A-A779-FC74-E995-3927B5AA4D61}"/>
              </a:ext>
            </a:extLst>
          </p:cNvPr>
          <p:cNvGrpSpPr/>
          <p:nvPr/>
        </p:nvGrpSpPr>
        <p:grpSpPr>
          <a:xfrm>
            <a:off x="8233555" y="2840055"/>
            <a:ext cx="2832100" cy="364490"/>
            <a:chOff x="4395215" y="2807144"/>
            <a:chExt cx="2832100" cy="364490"/>
          </a:xfrm>
        </p:grpSpPr>
        <p:sp>
          <p:nvSpPr>
            <p:cNvPr id="30" name="object 12">
              <a:extLst>
                <a:ext uri="{FF2B5EF4-FFF2-40B4-BE49-F238E27FC236}">
                  <a16:creationId xmlns:a16="http://schemas.microsoft.com/office/drawing/2014/main" id="{372E171A-27DD-F54F-422F-4395A2B20A54}"/>
                </a:ext>
              </a:extLst>
            </p:cNvPr>
            <p:cNvSpPr/>
            <p:nvPr/>
          </p:nvSpPr>
          <p:spPr>
            <a:xfrm>
              <a:off x="5092445" y="2812542"/>
              <a:ext cx="2129155" cy="353695"/>
            </a:xfrm>
            <a:custGeom>
              <a:avLst/>
              <a:gdLst/>
              <a:ahLst/>
              <a:cxnLst/>
              <a:rect l="l" t="t" r="r" b="b"/>
              <a:pathLst>
                <a:path w="2129154" h="353694">
                  <a:moveTo>
                    <a:pt x="1952244" y="0"/>
                  </a:moveTo>
                  <a:lnTo>
                    <a:pt x="1952244" y="88392"/>
                  </a:lnTo>
                  <a:lnTo>
                    <a:pt x="0" y="88392"/>
                  </a:lnTo>
                  <a:lnTo>
                    <a:pt x="0" y="265175"/>
                  </a:lnTo>
                  <a:lnTo>
                    <a:pt x="1952244" y="265175"/>
                  </a:lnTo>
                  <a:lnTo>
                    <a:pt x="1952244" y="353568"/>
                  </a:lnTo>
                  <a:lnTo>
                    <a:pt x="2129028" y="176784"/>
                  </a:lnTo>
                  <a:lnTo>
                    <a:pt x="1952244" y="0"/>
                  </a:lnTo>
                  <a:close/>
                </a:path>
              </a:pathLst>
            </a:custGeom>
            <a:solidFill>
              <a:srgbClr val="1D1D1B"/>
            </a:solidFill>
          </p:spPr>
          <p:txBody>
            <a:bodyPr wrap="square" lIns="0" tIns="0" rIns="0" bIns="0" rtlCol="0"/>
            <a:lstStyle/>
            <a:p>
              <a:endParaRPr/>
            </a:p>
          </p:txBody>
        </p:sp>
        <p:sp>
          <p:nvSpPr>
            <p:cNvPr id="31" name="object 13">
              <a:extLst>
                <a:ext uri="{FF2B5EF4-FFF2-40B4-BE49-F238E27FC236}">
                  <a16:creationId xmlns:a16="http://schemas.microsoft.com/office/drawing/2014/main" id="{EF1DC4C3-8D9B-7F94-0B35-466E2C590CEE}"/>
                </a:ext>
              </a:extLst>
            </p:cNvPr>
            <p:cNvSpPr/>
            <p:nvPr/>
          </p:nvSpPr>
          <p:spPr>
            <a:xfrm>
              <a:off x="5092445" y="2812542"/>
              <a:ext cx="2129155" cy="353695"/>
            </a:xfrm>
            <a:custGeom>
              <a:avLst/>
              <a:gdLst/>
              <a:ahLst/>
              <a:cxnLst/>
              <a:rect l="l" t="t" r="r" b="b"/>
              <a:pathLst>
                <a:path w="2129154" h="353694">
                  <a:moveTo>
                    <a:pt x="0" y="88392"/>
                  </a:moveTo>
                  <a:lnTo>
                    <a:pt x="1952244" y="88392"/>
                  </a:lnTo>
                  <a:lnTo>
                    <a:pt x="1952244" y="0"/>
                  </a:lnTo>
                  <a:lnTo>
                    <a:pt x="2129028" y="176784"/>
                  </a:lnTo>
                  <a:lnTo>
                    <a:pt x="1952244" y="353568"/>
                  </a:lnTo>
                  <a:lnTo>
                    <a:pt x="1952244" y="265175"/>
                  </a:lnTo>
                  <a:lnTo>
                    <a:pt x="0" y="265175"/>
                  </a:lnTo>
                  <a:lnTo>
                    <a:pt x="0" y="88392"/>
                  </a:lnTo>
                  <a:close/>
                </a:path>
              </a:pathLst>
            </a:custGeom>
            <a:ln w="10795">
              <a:solidFill>
                <a:srgbClr val="7E7E7E"/>
              </a:solidFill>
            </a:ln>
          </p:spPr>
          <p:txBody>
            <a:bodyPr wrap="square" lIns="0" tIns="0" rIns="0" bIns="0" rtlCol="0"/>
            <a:lstStyle/>
            <a:p>
              <a:endParaRPr/>
            </a:p>
          </p:txBody>
        </p:sp>
        <p:pic>
          <p:nvPicPr>
            <p:cNvPr id="32" name="object 14">
              <a:extLst>
                <a:ext uri="{FF2B5EF4-FFF2-40B4-BE49-F238E27FC236}">
                  <a16:creationId xmlns:a16="http://schemas.microsoft.com/office/drawing/2014/main" id="{C6510CA5-2AEF-6E58-AEEC-E62A4C522DD7}"/>
                </a:ext>
              </a:extLst>
            </p:cNvPr>
            <p:cNvPicPr/>
            <p:nvPr/>
          </p:nvPicPr>
          <p:blipFill>
            <a:blip r:embed="rId2" cstate="print"/>
            <a:stretch>
              <a:fillRect/>
            </a:stretch>
          </p:blipFill>
          <p:spPr>
            <a:xfrm>
              <a:off x="4395215" y="2811780"/>
              <a:ext cx="926591" cy="303275"/>
            </a:xfrm>
            <a:prstGeom prst="rect">
              <a:avLst/>
            </a:prstGeom>
          </p:spPr>
        </p:pic>
      </p:grpSp>
      <p:pic>
        <p:nvPicPr>
          <p:cNvPr id="34" name="Resim 33">
            <a:extLst>
              <a:ext uri="{FF2B5EF4-FFF2-40B4-BE49-F238E27FC236}">
                <a16:creationId xmlns:a16="http://schemas.microsoft.com/office/drawing/2014/main" id="{0EFB7527-47B7-8E2D-FCE5-319B7101E84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274069" y="1554233"/>
            <a:ext cx="1823428" cy="1155191"/>
          </a:xfrm>
          <a:prstGeom prst="rect">
            <a:avLst/>
          </a:prstGeom>
        </p:spPr>
      </p:pic>
      <p:sp>
        <p:nvSpPr>
          <p:cNvPr id="36" name="Metin kutusu 35">
            <a:extLst>
              <a:ext uri="{FF2B5EF4-FFF2-40B4-BE49-F238E27FC236}">
                <a16:creationId xmlns:a16="http://schemas.microsoft.com/office/drawing/2014/main" id="{82E8B768-6DDD-9911-FF8A-D40B58409466}"/>
              </a:ext>
            </a:extLst>
          </p:cNvPr>
          <p:cNvSpPr txBox="1"/>
          <p:nvPr/>
        </p:nvSpPr>
        <p:spPr>
          <a:xfrm flipH="1">
            <a:off x="10097496" y="1554233"/>
            <a:ext cx="2094503" cy="1364476"/>
          </a:xfrm>
          <a:prstGeom prst="rect">
            <a:avLst/>
          </a:prstGeom>
          <a:noFill/>
        </p:spPr>
        <p:txBody>
          <a:bodyPr wrap="square">
            <a:spAutoFit/>
          </a:bodyPr>
          <a:lstStyle/>
          <a:p>
            <a:pPr marL="12700">
              <a:lnSpc>
                <a:spcPct val="100000"/>
              </a:lnSpc>
              <a:spcBef>
                <a:spcPts val="1070"/>
              </a:spcBef>
            </a:pPr>
            <a:r>
              <a:rPr lang="tr-TR" sz="2200" b="1" spc="-20" dirty="0">
                <a:latin typeface="Arial"/>
                <a:cs typeface="Arial"/>
              </a:rPr>
              <a:t>1986</a:t>
            </a:r>
            <a:endParaRPr lang="tr-TR" sz="2200" dirty="0">
              <a:latin typeface="Arial"/>
              <a:cs typeface="Arial"/>
            </a:endParaRPr>
          </a:p>
          <a:p>
            <a:pPr marL="12700" marR="5080">
              <a:lnSpc>
                <a:spcPct val="100000"/>
              </a:lnSpc>
              <a:spcBef>
                <a:spcPts val="800"/>
              </a:spcBef>
            </a:pPr>
            <a:r>
              <a:rPr lang="tr-TR" spc="-30" dirty="0">
                <a:latin typeface="Arial MT"/>
                <a:cs typeface="Arial MT"/>
              </a:rPr>
              <a:t>Karsan</a:t>
            </a:r>
            <a:r>
              <a:rPr lang="tr-TR" sz="1800" spc="-30" dirty="0">
                <a:latin typeface="Arial MT"/>
                <a:cs typeface="Arial MT"/>
              </a:rPr>
              <a:t> </a:t>
            </a:r>
            <a:r>
              <a:rPr lang="tr-TR" sz="1800" dirty="0">
                <a:latin typeface="Arial MT"/>
                <a:cs typeface="Arial MT"/>
              </a:rPr>
              <a:t>ticari</a:t>
            </a:r>
            <a:r>
              <a:rPr lang="tr-TR" sz="1800" spc="-25" dirty="0">
                <a:latin typeface="Arial MT"/>
                <a:cs typeface="Arial MT"/>
              </a:rPr>
              <a:t> </a:t>
            </a:r>
            <a:r>
              <a:rPr lang="tr-TR" sz="1800" spc="-20" dirty="0">
                <a:latin typeface="Arial MT"/>
                <a:cs typeface="Arial MT"/>
              </a:rPr>
              <a:t>araç Yetkili</a:t>
            </a:r>
            <a:r>
              <a:rPr lang="tr-TR" sz="1800" spc="-60" dirty="0">
                <a:latin typeface="Arial MT"/>
                <a:cs typeface="Arial MT"/>
              </a:rPr>
              <a:t> </a:t>
            </a:r>
            <a:r>
              <a:rPr lang="tr-TR" sz="1800" spc="-10" dirty="0">
                <a:latin typeface="Arial MT"/>
                <a:cs typeface="Arial MT"/>
              </a:rPr>
              <a:t>servislik </a:t>
            </a:r>
            <a:r>
              <a:rPr lang="tr-TR" sz="1800" dirty="0">
                <a:latin typeface="Arial MT"/>
                <a:cs typeface="Arial MT"/>
              </a:rPr>
              <a:t>belgesi</a:t>
            </a:r>
            <a:r>
              <a:rPr lang="tr-TR" sz="1800" spc="-25" dirty="0">
                <a:latin typeface="Arial MT"/>
                <a:cs typeface="Arial MT"/>
              </a:rPr>
              <a:t> </a:t>
            </a:r>
            <a:r>
              <a:rPr lang="tr-TR" sz="1800" spc="-10" dirty="0">
                <a:latin typeface="Arial MT"/>
                <a:cs typeface="Arial MT"/>
              </a:rPr>
              <a:t>alındı.</a:t>
            </a:r>
            <a:endParaRPr lang="tr-TR" sz="1800" dirty="0">
              <a:latin typeface="Arial MT"/>
              <a:cs typeface="Arial M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E17A0-0F5D-0DA7-DE59-8AE0FEF41B0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D6B5322E-32E2-3D73-A11F-90EFF6FEDD50}"/>
              </a:ext>
            </a:extLst>
          </p:cNvPr>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10" dirty="0"/>
              <a:t>Tarihçe</a:t>
            </a:r>
          </a:p>
        </p:txBody>
      </p:sp>
      <p:pic>
        <p:nvPicPr>
          <p:cNvPr id="3" name="object 3">
            <a:extLst>
              <a:ext uri="{FF2B5EF4-FFF2-40B4-BE49-F238E27FC236}">
                <a16:creationId xmlns:a16="http://schemas.microsoft.com/office/drawing/2014/main" id="{AF5B9ACE-273A-5382-CDD7-22E5781307E9}"/>
              </a:ext>
            </a:extLst>
          </p:cNvPr>
          <p:cNvPicPr/>
          <p:nvPr/>
        </p:nvPicPr>
        <p:blipFill>
          <a:blip r:embed="rId2" cstate="print"/>
          <a:stretch>
            <a:fillRect/>
          </a:stretch>
        </p:blipFill>
        <p:spPr>
          <a:xfrm>
            <a:off x="9439656" y="408431"/>
            <a:ext cx="2752344" cy="903732"/>
          </a:xfrm>
          <a:prstGeom prst="rect">
            <a:avLst/>
          </a:prstGeom>
        </p:spPr>
      </p:pic>
      <p:sp>
        <p:nvSpPr>
          <p:cNvPr id="4" name="object 4">
            <a:extLst>
              <a:ext uri="{FF2B5EF4-FFF2-40B4-BE49-F238E27FC236}">
                <a16:creationId xmlns:a16="http://schemas.microsoft.com/office/drawing/2014/main" id="{BD51AC1F-45F5-1D73-4853-5C4697A7CACB}"/>
              </a:ext>
            </a:extLst>
          </p:cNvPr>
          <p:cNvSpPr txBox="1"/>
          <p:nvPr/>
        </p:nvSpPr>
        <p:spPr>
          <a:xfrm>
            <a:off x="366775" y="1339977"/>
            <a:ext cx="5566410" cy="299720"/>
          </a:xfrm>
          <a:prstGeom prst="rect">
            <a:avLst/>
          </a:prstGeom>
        </p:spPr>
        <p:txBody>
          <a:bodyPr vert="horz" wrap="square" lIns="0" tIns="12700" rIns="0" bIns="0" rtlCol="0">
            <a:spAutoFit/>
          </a:bodyPr>
          <a:lstStyle/>
          <a:p>
            <a:pPr marL="12700">
              <a:lnSpc>
                <a:spcPct val="100000"/>
              </a:lnSpc>
              <a:spcBef>
                <a:spcPts val="100"/>
              </a:spcBef>
              <a:tabLst>
                <a:tab pos="834390" algn="l"/>
              </a:tabLst>
            </a:pPr>
            <a:r>
              <a:rPr sz="1800" b="1" spc="-20" dirty="0">
                <a:latin typeface="Arial"/>
                <a:cs typeface="Arial"/>
              </a:rPr>
              <a:t>1985</a:t>
            </a:r>
            <a:r>
              <a:rPr sz="1800" b="1" dirty="0">
                <a:latin typeface="Arial"/>
                <a:cs typeface="Arial"/>
              </a:rPr>
              <a:t>	</a:t>
            </a:r>
            <a:r>
              <a:rPr sz="1800" dirty="0">
                <a:latin typeface="Arial MT"/>
                <a:cs typeface="Arial MT"/>
              </a:rPr>
              <a:t>Otokar</a:t>
            </a:r>
            <a:r>
              <a:rPr sz="1800" spc="-40" dirty="0">
                <a:latin typeface="Arial MT"/>
                <a:cs typeface="Arial MT"/>
              </a:rPr>
              <a:t> </a:t>
            </a:r>
            <a:r>
              <a:rPr sz="1800" dirty="0">
                <a:latin typeface="Arial MT"/>
                <a:cs typeface="Arial MT"/>
              </a:rPr>
              <a:t>ticari</a:t>
            </a:r>
            <a:r>
              <a:rPr sz="1800" spc="-40" dirty="0">
                <a:latin typeface="Arial MT"/>
                <a:cs typeface="Arial MT"/>
              </a:rPr>
              <a:t> </a:t>
            </a:r>
            <a:r>
              <a:rPr sz="1800" dirty="0">
                <a:latin typeface="Arial MT"/>
                <a:cs typeface="Arial MT"/>
              </a:rPr>
              <a:t>araç</a:t>
            </a:r>
            <a:r>
              <a:rPr sz="1800" spc="-35" dirty="0">
                <a:latin typeface="Arial MT"/>
                <a:cs typeface="Arial MT"/>
              </a:rPr>
              <a:t> </a:t>
            </a:r>
            <a:r>
              <a:rPr sz="1800" dirty="0">
                <a:latin typeface="Arial MT"/>
                <a:cs typeface="Arial MT"/>
              </a:rPr>
              <a:t>yetkili</a:t>
            </a:r>
            <a:r>
              <a:rPr sz="1800" spc="-10" dirty="0">
                <a:latin typeface="Arial MT"/>
                <a:cs typeface="Arial MT"/>
              </a:rPr>
              <a:t> </a:t>
            </a:r>
            <a:r>
              <a:rPr sz="1800" dirty="0">
                <a:latin typeface="Arial MT"/>
                <a:cs typeface="Arial MT"/>
              </a:rPr>
              <a:t>servislik</a:t>
            </a:r>
            <a:r>
              <a:rPr sz="1800" spc="-30" dirty="0">
                <a:latin typeface="Arial MT"/>
                <a:cs typeface="Arial MT"/>
              </a:rPr>
              <a:t> </a:t>
            </a:r>
            <a:r>
              <a:rPr sz="1800" dirty="0">
                <a:latin typeface="Arial MT"/>
                <a:cs typeface="Arial MT"/>
              </a:rPr>
              <a:t>belgesi</a:t>
            </a:r>
            <a:r>
              <a:rPr sz="1800" spc="-25" dirty="0">
                <a:latin typeface="Arial MT"/>
                <a:cs typeface="Arial MT"/>
              </a:rPr>
              <a:t> </a:t>
            </a:r>
            <a:r>
              <a:rPr sz="1800" spc="-10" dirty="0">
                <a:latin typeface="Arial MT"/>
                <a:cs typeface="Arial MT"/>
              </a:rPr>
              <a:t>alındı.</a:t>
            </a:r>
            <a:endParaRPr sz="1800">
              <a:latin typeface="Arial MT"/>
              <a:cs typeface="Arial MT"/>
            </a:endParaRPr>
          </a:p>
        </p:txBody>
      </p:sp>
      <p:pic>
        <p:nvPicPr>
          <p:cNvPr id="5" name="object 5">
            <a:extLst>
              <a:ext uri="{FF2B5EF4-FFF2-40B4-BE49-F238E27FC236}">
                <a16:creationId xmlns:a16="http://schemas.microsoft.com/office/drawing/2014/main" id="{627500C1-32AB-46B9-3766-F83B12EEC713}"/>
              </a:ext>
            </a:extLst>
          </p:cNvPr>
          <p:cNvPicPr/>
          <p:nvPr/>
        </p:nvPicPr>
        <p:blipFill>
          <a:blip r:embed="rId3" cstate="print"/>
          <a:stretch>
            <a:fillRect/>
          </a:stretch>
        </p:blipFill>
        <p:spPr>
          <a:xfrm>
            <a:off x="7284719" y="1682495"/>
            <a:ext cx="4384548" cy="3197352"/>
          </a:xfrm>
          <a:prstGeom prst="rect">
            <a:avLst/>
          </a:prstGeom>
        </p:spPr>
      </p:pic>
      <p:grpSp>
        <p:nvGrpSpPr>
          <p:cNvPr id="6" name="object 6">
            <a:extLst>
              <a:ext uri="{FF2B5EF4-FFF2-40B4-BE49-F238E27FC236}">
                <a16:creationId xmlns:a16="http://schemas.microsoft.com/office/drawing/2014/main" id="{433AC999-1EB3-9A87-B13A-31210FA34164}"/>
              </a:ext>
            </a:extLst>
          </p:cNvPr>
          <p:cNvGrpSpPr/>
          <p:nvPr/>
        </p:nvGrpSpPr>
        <p:grpSpPr>
          <a:xfrm>
            <a:off x="986027" y="2715767"/>
            <a:ext cx="6178550" cy="3931920"/>
            <a:chOff x="986027" y="2715767"/>
            <a:chExt cx="6178550" cy="3931920"/>
          </a:xfrm>
        </p:grpSpPr>
        <p:pic>
          <p:nvPicPr>
            <p:cNvPr id="7" name="object 7">
              <a:extLst>
                <a:ext uri="{FF2B5EF4-FFF2-40B4-BE49-F238E27FC236}">
                  <a16:creationId xmlns:a16="http://schemas.microsoft.com/office/drawing/2014/main" id="{A57051DE-DDDF-2C71-628D-D04BE45377A9}"/>
                </a:ext>
              </a:extLst>
            </p:cNvPr>
            <p:cNvPicPr/>
            <p:nvPr/>
          </p:nvPicPr>
          <p:blipFill>
            <a:blip r:embed="rId4" cstate="print"/>
            <a:stretch>
              <a:fillRect/>
            </a:stretch>
          </p:blipFill>
          <p:spPr>
            <a:xfrm>
              <a:off x="986027" y="2715767"/>
              <a:ext cx="3009900" cy="2830067"/>
            </a:xfrm>
            <a:prstGeom prst="rect">
              <a:avLst/>
            </a:prstGeom>
          </p:spPr>
        </p:pic>
        <p:pic>
          <p:nvPicPr>
            <p:cNvPr id="8" name="object 8">
              <a:extLst>
                <a:ext uri="{FF2B5EF4-FFF2-40B4-BE49-F238E27FC236}">
                  <a16:creationId xmlns:a16="http://schemas.microsoft.com/office/drawing/2014/main" id="{E5610D19-0679-D3AE-5F7C-0278852D2C50}"/>
                </a:ext>
              </a:extLst>
            </p:cNvPr>
            <p:cNvPicPr/>
            <p:nvPr/>
          </p:nvPicPr>
          <p:blipFill>
            <a:blip r:embed="rId5" cstate="print"/>
            <a:stretch>
              <a:fillRect/>
            </a:stretch>
          </p:blipFill>
          <p:spPr>
            <a:xfrm>
              <a:off x="3982211" y="4009643"/>
              <a:ext cx="3182112" cy="2638044"/>
            </a:xfrm>
            <a:prstGeom prst="rect">
              <a:avLst/>
            </a:prstGeom>
          </p:spPr>
        </p:pic>
        <p:pic>
          <p:nvPicPr>
            <p:cNvPr id="9" name="object 9">
              <a:extLst>
                <a:ext uri="{FF2B5EF4-FFF2-40B4-BE49-F238E27FC236}">
                  <a16:creationId xmlns:a16="http://schemas.microsoft.com/office/drawing/2014/main" id="{BA2500BF-2EE1-C907-73CF-79953D0C1396}"/>
                </a:ext>
              </a:extLst>
            </p:cNvPr>
            <p:cNvPicPr/>
            <p:nvPr/>
          </p:nvPicPr>
          <p:blipFill>
            <a:blip r:embed="rId6" cstate="print"/>
            <a:stretch>
              <a:fillRect/>
            </a:stretch>
          </p:blipFill>
          <p:spPr>
            <a:xfrm>
              <a:off x="986027" y="5657088"/>
              <a:ext cx="2004060" cy="778764"/>
            </a:xfrm>
            <a:prstGeom prst="rect">
              <a:avLst/>
            </a:prstGeom>
          </p:spPr>
        </p:pic>
      </p:grpSp>
    </p:spTree>
    <p:extLst>
      <p:ext uri="{BB962C8B-B14F-4D97-AF65-F5344CB8AC3E}">
        <p14:creationId xmlns:p14="http://schemas.microsoft.com/office/powerpoint/2010/main" val="4123252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10" dirty="0"/>
              <a:t>Tarihçe</a:t>
            </a:r>
          </a:p>
        </p:txBody>
      </p:sp>
      <p:pic>
        <p:nvPicPr>
          <p:cNvPr id="3" name="object 3"/>
          <p:cNvPicPr/>
          <p:nvPr/>
        </p:nvPicPr>
        <p:blipFill>
          <a:blip r:embed="rId3" cstate="print"/>
          <a:stretch>
            <a:fillRect/>
          </a:stretch>
        </p:blipFill>
        <p:spPr>
          <a:xfrm>
            <a:off x="9439656" y="408431"/>
            <a:ext cx="2752344" cy="903732"/>
          </a:xfrm>
          <a:prstGeom prst="rect">
            <a:avLst/>
          </a:prstGeom>
        </p:spPr>
      </p:pic>
      <p:sp>
        <p:nvSpPr>
          <p:cNvPr id="4" name="object 4"/>
          <p:cNvSpPr txBox="1"/>
          <p:nvPr/>
        </p:nvSpPr>
        <p:spPr>
          <a:xfrm>
            <a:off x="366775" y="1339977"/>
            <a:ext cx="5566410" cy="289823"/>
          </a:xfrm>
          <a:prstGeom prst="rect">
            <a:avLst/>
          </a:prstGeom>
        </p:spPr>
        <p:txBody>
          <a:bodyPr vert="horz" wrap="square" lIns="0" tIns="12700" rIns="0" bIns="0" rtlCol="0">
            <a:spAutoFit/>
          </a:bodyPr>
          <a:lstStyle/>
          <a:p>
            <a:pPr marL="12700">
              <a:lnSpc>
                <a:spcPct val="100000"/>
              </a:lnSpc>
              <a:spcBef>
                <a:spcPts val="100"/>
              </a:spcBef>
              <a:tabLst>
                <a:tab pos="834390" algn="l"/>
              </a:tabLst>
            </a:pPr>
            <a:r>
              <a:rPr sz="1800" b="1" spc="-20" dirty="0">
                <a:latin typeface="Arial"/>
                <a:cs typeface="Arial"/>
              </a:rPr>
              <a:t>198</a:t>
            </a:r>
            <a:r>
              <a:rPr lang="tr-TR" sz="1800" b="1" spc="-20" dirty="0">
                <a:latin typeface="Arial"/>
                <a:cs typeface="Arial"/>
              </a:rPr>
              <a:t>6</a:t>
            </a:r>
            <a:r>
              <a:rPr lang="tr-TR" b="1" spc="-20" dirty="0">
                <a:latin typeface="Arial"/>
                <a:cs typeface="Arial"/>
              </a:rPr>
              <a:t> </a:t>
            </a:r>
            <a:r>
              <a:rPr lang="tr-TR" dirty="0">
                <a:latin typeface="Arial MT"/>
                <a:cs typeface="Arial"/>
              </a:rPr>
              <a:t>Karsan</a:t>
            </a:r>
            <a:r>
              <a:rPr sz="1800" spc="-40" dirty="0">
                <a:latin typeface="Arial MT"/>
                <a:cs typeface="Arial MT"/>
              </a:rPr>
              <a:t> </a:t>
            </a:r>
            <a:r>
              <a:rPr sz="1800" dirty="0">
                <a:latin typeface="Arial MT"/>
                <a:cs typeface="Arial MT"/>
              </a:rPr>
              <a:t>ticari</a:t>
            </a:r>
            <a:r>
              <a:rPr sz="1800" spc="-40" dirty="0">
                <a:latin typeface="Arial MT"/>
                <a:cs typeface="Arial MT"/>
              </a:rPr>
              <a:t> </a:t>
            </a:r>
            <a:r>
              <a:rPr sz="1800" dirty="0">
                <a:latin typeface="Arial MT"/>
                <a:cs typeface="Arial MT"/>
              </a:rPr>
              <a:t>araç</a:t>
            </a:r>
            <a:r>
              <a:rPr sz="1800" spc="-35" dirty="0">
                <a:latin typeface="Arial MT"/>
                <a:cs typeface="Arial MT"/>
              </a:rPr>
              <a:t> </a:t>
            </a:r>
            <a:r>
              <a:rPr sz="1800" dirty="0">
                <a:latin typeface="Arial MT"/>
                <a:cs typeface="Arial MT"/>
              </a:rPr>
              <a:t>yetkili</a:t>
            </a:r>
            <a:r>
              <a:rPr sz="1800" spc="-10" dirty="0">
                <a:latin typeface="Arial MT"/>
                <a:cs typeface="Arial MT"/>
              </a:rPr>
              <a:t> </a:t>
            </a:r>
            <a:r>
              <a:rPr sz="1800" dirty="0">
                <a:latin typeface="Arial MT"/>
                <a:cs typeface="Arial MT"/>
              </a:rPr>
              <a:t>servislik</a:t>
            </a:r>
            <a:r>
              <a:rPr sz="1800" spc="-30" dirty="0">
                <a:latin typeface="Arial MT"/>
                <a:cs typeface="Arial MT"/>
              </a:rPr>
              <a:t> </a:t>
            </a:r>
            <a:r>
              <a:rPr sz="1800" dirty="0">
                <a:latin typeface="Arial MT"/>
                <a:cs typeface="Arial MT"/>
              </a:rPr>
              <a:t>belgesi</a:t>
            </a:r>
            <a:r>
              <a:rPr sz="1800" spc="-25" dirty="0">
                <a:latin typeface="Arial MT"/>
                <a:cs typeface="Arial MT"/>
              </a:rPr>
              <a:t> </a:t>
            </a:r>
            <a:r>
              <a:rPr sz="1800" spc="-10" dirty="0">
                <a:latin typeface="Arial MT"/>
                <a:cs typeface="Arial MT"/>
              </a:rPr>
              <a:t>alındı.</a:t>
            </a:r>
            <a:endParaRPr sz="1800" dirty="0">
              <a:latin typeface="Arial MT"/>
              <a:cs typeface="Arial MT"/>
            </a:endParaRPr>
          </a:p>
        </p:txBody>
      </p:sp>
      <p:pic>
        <p:nvPicPr>
          <p:cNvPr id="16" name="Resim 15">
            <a:extLst>
              <a:ext uri="{FF2B5EF4-FFF2-40B4-BE49-F238E27FC236}">
                <a16:creationId xmlns:a16="http://schemas.microsoft.com/office/drawing/2014/main" id="{6876957C-58F2-EB7E-A3F9-90B4FB6C1B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84107" y="1941574"/>
            <a:ext cx="3352800" cy="4378452"/>
          </a:xfrm>
          <a:prstGeom prst="rect">
            <a:avLst/>
          </a:prstGeom>
        </p:spPr>
      </p:pic>
      <p:pic>
        <p:nvPicPr>
          <p:cNvPr id="18" name="Resim 17">
            <a:extLst>
              <a:ext uri="{FF2B5EF4-FFF2-40B4-BE49-F238E27FC236}">
                <a16:creationId xmlns:a16="http://schemas.microsoft.com/office/drawing/2014/main" id="{7490EC0F-90C4-8CCA-EE3D-FAE8FC4F47A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0356" y="5677067"/>
            <a:ext cx="2741603" cy="737689"/>
          </a:xfrm>
          <a:prstGeom prst="rect">
            <a:avLst/>
          </a:prstGeom>
        </p:spPr>
      </p:pic>
      <p:pic>
        <p:nvPicPr>
          <p:cNvPr id="23" name="Resim 22">
            <a:extLst>
              <a:ext uri="{FF2B5EF4-FFF2-40B4-BE49-F238E27FC236}">
                <a16:creationId xmlns:a16="http://schemas.microsoft.com/office/drawing/2014/main" id="{074EE151-DA51-F017-7935-3834D71DE67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0356" y="1917190"/>
            <a:ext cx="3619577" cy="2293100"/>
          </a:xfrm>
          <a:prstGeom prst="rect">
            <a:avLst/>
          </a:prstGeom>
        </p:spPr>
      </p:pic>
      <p:pic>
        <p:nvPicPr>
          <p:cNvPr id="25" name="Resim 24">
            <a:extLst>
              <a:ext uri="{FF2B5EF4-FFF2-40B4-BE49-F238E27FC236}">
                <a16:creationId xmlns:a16="http://schemas.microsoft.com/office/drawing/2014/main" id="{69AC7B90-9639-5BB6-0F1A-CD460232CB8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69933" y="4130800"/>
            <a:ext cx="3526267" cy="22931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10" dirty="0"/>
              <a:t>Tarihçe</a:t>
            </a:r>
          </a:p>
        </p:txBody>
      </p:sp>
      <p:pic>
        <p:nvPicPr>
          <p:cNvPr id="3" name="object 3"/>
          <p:cNvPicPr/>
          <p:nvPr/>
        </p:nvPicPr>
        <p:blipFill>
          <a:blip r:embed="rId2" cstate="print"/>
          <a:stretch>
            <a:fillRect/>
          </a:stretch>
        </p:blipFill>
        <p:spPr>
          <a:xfrm>
            <a:off x="9439656" y="408431"/>
            <a:ext cx="2752344" cy="903732"/>
          </a:xfrm>
          <a:prstGeom prst="rect">
            <a:avLst/>
          </a:prstGeom>
        </p:spPr>
      </p:pic>
      <p:sp>
        <p:nvSpPr>
          <p:cNvPr id="4" name="object 4"/>
          <p:cNvSpPr txBox="1"/>
          <p:nvPr/>
        </p:nvSpPr>
        <p:spPr>
          <a:xfrm>
            <a:off x="366775" y="1339977"/>
            <a:ext cx="5566410" cy="299720"/>
          </a:xfrm>
          <a:prstGeom prst="rect">
            <a:avLst/>
          </a:prstGeom>
        </p:spPr>
        <p:txBody>
          <a:bodyPr vert="horz" wrap="square" lIns="0" tIns="12700" rIns="0" bIns="0" rtlCol="0">
            <a:spAutoFit/>
          </a:bodyPr>
          <a:lstStyle/>
          <a:p>
            <a:pPr marL="12700">
              <a:lnSpc>
                <a:spcPct val="100000"/>
              </a:lnSpc>
              <a:spcBef>
                <a:spcPts val="100"/>
              </a:spcBef>
              <a:tabLst>
                <a:tab pos="834390" algn="l"/>
              </a:tabLst>
            </a:pPr>
            <a:r>
              <a:rPr sz="1800" b="1" spc="-20" dirty="0">
                <a:latin typeface="Arial"/>
                <a:cs typeface="Arial"/>
              </a:rPr>
              <a:t>1994</a:t>
            </a:r>
            <a:r>
              <a:rPr sz="1800" b="1" dirty="0">
                <a:latin typeface="Arial"/>
                <a:cs typeface="Arial"/>
              </a:rPr>
              <a:t>	</a:t>
            </a:r>
            <a:r>
              <a:rPr sz="1800" dirty="0">
                <a:latin typeface="Arial MT"/>
                <a:cs typeface="Arial MT"/>
              </a:rPr>
              <a:t>Otokar</a:t>
            </a:r>
            <a:r>
              <a:rPr sz="1800" spc="-40" dirty="0">
                <a:latin typeface="Arial MT"/>
                <a:cs typeface="Arial MT"/>
              </a:rPr>
              <a:t> </a:t>
            </a:r>
            <a:r>
              <a:rPr sz="1800" dirty="0">
                <a:latin typeface="Arial MT"/>
                <a:cs typeface="Arial MT"/>
              </a:rPr>
              <a:t>ticari</a:t>
            </a:r>
            <a:r>
              <a:rPr sz="1800" spc="-40" dirty="0">
                <a:latin typeface="Arial MT"/>
                <a:cs typeface="Arial MT"/>
              </a:rPr>
              <a:t> </a:t>
            </a:r>
            <a:r>
              <a:rPr sz="1800" dirty="0">
                <a:latin typeface="Arial MT"/>
                <a:cs typeface="Arial MT"/>
              </a:rPr>
              <a:t>araç</a:t>
            </a:r>
            <a:r>
              <a:rPr sz="1800" spc="-35" dirty="0">
                <a:latin typeface="Arial MT"/>
                <a:cs typeface="Arial MT"/>
              </a:rPr>
              <a:t> </a:t>
            </a:r>
            <a:r>
              <a:rPr sz="1800" dirty="0">
                <a:latin typeface="Arial MT"/>
                <a:cs typeface="Arial MT"/>
              </a:rPr>
              <a:t>yetkili</a:t>
            </a:r>
            <a:r>
              <a:rPr sz="1800" spc="-10" dirty="0">
                <a:latin typeface="Arial MT"/>
                <a:cs typeface="Arial MT"/>
              </a:rPr>
              <a:t> </a:t>
            </a:r>
            <a:r>
              <a:rPr sz="1800" dirty="0">
                <a:latin typeface="Arial MT"/>
                <a:cs typeface="Arial MT"/>
              </a:rPr>
              <a:t>servislik</a:t>
            </a:r>
            <a:r>
              <a:rPr sz="1800" spc="-30" dirty="0">
                <a:latin typeface="Arial MT"/>
                <a:cs typeface="Arial MT"/>
              </a:rPr>
              <a:t> </a:t>
            </a:r>
            <a:r>
              <a:rPr sz="1800" dirty="0">
                <a:latin typeface="Arial MT"/>
                <a:cs typeface="Arial MT"/>
              </a:rPr>
              <a:t>belgesi</a:t>
            </a:r>
            <a:r>
              <a:rPr sz="1800" spc="-25" dirty="0">
                <a:latin typeface="Arial MT"/>
                <a:cs typeface="Arial MT"/>
              </a:rPr>
              <a:t> </a:t>
            </a:r>
            <a:r>
              <a:rPr sz="1800" spc="-10" dirty="0">
                <a:latin typeface="Arial MT"/>
                <a:cs typeface="Arial MT"/>
              </a:rPr>
              <a:t>alındı.</a:t>
            </a:r>
            <a:endParaRPr sz="1800">
              <a:latin typeface="Arial MT"/>
              <a:cs typeface="Arial MT"/>
            </a:endParaRPr>
          </a:p>
        </p:txBody>
      </p:sp>
      <p:pic>
        <p:nvPicPr>
          <p:cNvPr id="5" name="object 5"/>
          <p:cNvPicPr/>
          <p:nvPr/>
        </p:nvPicPr>
        <p:blipFill>
          <a:blip r:embed="rId3" cstate="print"/>
          <a:stretch>
            <a:fillRect/>
          </a:stretch>
        </p:blipFill>
        <p:spPr>
          <a:xfrm>
            <a:off x="7446264" y="1766316"/>
            <a:ext cx="4335780" cy="3060192"/>
          </a:xfrm>
          <a:prstGeom prst="rect">
            <a:avLst/>
          </a:prstGeom>
        </p:spPr>
      </p:pic>
      <p:grpSp>
        <p:nvGrpSpPr>
          <p:cNvPr id="6" name="object 6"/>
          <p:cNvGrpSpPr/>
          <p:nvPr/>
        </p:nvGrpSpPr>
        <p:grpSpPr>
          <a:xfrm>
            <a:off x="847344" y="2586227"/>
            <a:ext cx="6490970" cy="3891279"/>
            <a:chOff x="847344" y="2586227"/>
            <a:chExt cx="6490970" cy="3891279"/>
          </a:xfrm>
        </p:grpSpPr>
        <p:pic>
          <p:nvPicPr>
            <p:cNvPr id="7" name="object 7"/>
            <p:cNvPicPr/>
            <p:nvPr/>
          </p:nvPicPr>
          <p:blipFill>
            <a:blip r:embed="rId4" cstate="print"/>
            <a:stretch>
              <a:fillRect/>
            </a:stretch>
          </p:blipFill>
          <p:spPr>
            <a:xfrm>
              <a:off x="847344" y="2586227"/>
              <a:ext cx="3096768" cy="2493264"/>
            </a:xfrm>
            <a:prstGeom prst="rect">
              <a:avLst/>
            </a:prstGeom>
          </p:spPr>
        </p:pic>
        <p:pic>
          <p:nvPicPr>
            <p:cNvPr id="8" name="object 8"/>
            <p:cNvPicPr/>
            <p:nvPr/>
          </p:nvPicPr>
          <p:blipFill>
            <a:blip r:embed="rId5" cstate="print"/>
            <a:stretch>
              <a:fillRect/>
            </a:stretch>
          </p:blipFill>
          <p:spPr>
            <a:xfrm>
              <a:off x="3944111" y="4032503"/>
              <a:ext cx="3393947" cy="2444496"/>
            </a:xfrm>
            <a:prstGeom prst="rect">
              <a:avLst/>
            </a:prstGeom>
          </p:spPr>
        </p:pic>
        <p:pic>
          <p:nvPicPr>
            <p:cNvPr id="9" name="object 9"/>
            <p:cNvPicPr/>
            <p:nvPr/>
          </p:nvPicPr>
          <p:blipFill>
            <a:blip r:embed="rId6" cstate="print"/>
            <a:stretch>
              <a:fillRect/>
            </a:stretch>
          </p:blipFill>
          <p:spPr>
            <a:xfrm>
              <a:off x="847344" y="5155692"/>
              <a:ext cx="2004060" cy="778763"/>
            </a:xfrm>
            <a:prstGeom prst="rect">
              <a:avLst/>
            </a:prstGeom>
          </p:spPr>
        </p:pic>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ctrTitle"/>
          </p:nvPr>
        </p:nvSpPr>
        <p:spPr>
          <a:prstGeom prst="rect">
            <a:avLst/>
          </a:prstGeom>
        </p:spPr>
        <p:txBody>
          <a:bodyPr vert="horz" wrap="square" lIns="0" tIns="12700" rIns="0" bIns="0" rtlCol="0">
            <a:spAutoFit/>
          </a:bodyPr>
          <a:lstStyle/>
          <a:p>
            <a:pPr marL="12700">
              <a:lnSpc>
                <a:spcPct val="100000"/>
              </a:lnSpc>
              <a:spcBef>
                <a:spcPts val="100"/>
              </a:spcBef>
            </a:pPr>
            <a:r>
              <a:rPr spc="-10" dirty="0"/>
              <a:t>Tarihçe</a:t>
            </a:r>
          </a:p>
        </p:txBody>
      </p:sp>
      <p:pic>
        <p:nvPicPr>
          <p:cNvPr id="3" name="object 3"/>
          <p:cNvPicPr/>
          <p:nvPr/>
        </p:nvPicPr>
        <p:blipFill>
          <a:blip r:embed="rId2" cstate="print"/>
          <a:stretch>
            <a:fillRect/>
          </a:stretch>
        </p:blipFill>
        <p:spPr>
          <a:xfrm>
            <a:off x="9439656" y="408431"/>
            <a:ext cx="2752344" cy="903732"/>
          </a:xfrm>
          <a:prstGeom prst="rect">
            <a:avLst/>
          </a:prstGeom>
        </p:spPr>
      </p:pic>
      <p:sp>
        <p:nvSpPr>
          <p:cNvPr id="4" name="object 4"/>
          <p:cNvSpPr txBox="1"/>
          <p:nvPr/>
        </p:nvSpPr>
        <p:spPr>
          <a:xfrm>
            <a:off x="366775" y="1339977"/>
            <a:ext cx="6480810" cy="299720"/>
          </a:xfrm>
          <a:prstGeom prst="rect">
            <a:avLst/>
          </a:prstGeom>
        </p:spPr>
        <p:txBody>
          <a:bodyPr vert="horz" wrap="square" lIns="0" tIns="12700" rIns="0" bIns="0" rtlCol="0">
            <a:spAutoFit/>
          </a:bodyPr>
          <a:lstStyle/>
          <a:p>
            <a:pPr marL="12700">
              <a:lnSpc>
                <a:spcPct val="100000"/>
              </a:lnSpc>
              <a:spcBef>
                <a:spcPts val="100"/>
              </a:spcBef>
              <a:tabLst>
                <a:tab pos="834390" algn="l"/>
              </a:tabLst>
            </a:pPr>
            <a:r>
              <a:rPr sz="1800" b="1" spc="-20" dirty="0">
                <a:latin typeface="Arial"/>
                <a:cs typeface="Arial"/>
              </a:rPr>
              <a:t>2016</a:t>
            </a:r>
            <a:r>
              <a:rPr sz="1800" b="1" dirty="0">
                <a:latin typeface="Arial"/>
                <a:cs typeface="Arial"/>
              </a:rPr>
              <a:t>	</a:t>
            </a:r>
            <a:r>
              <a:rPr sz="1800" dirty="0">
                <a:latin typeface="Arial MT"/>
                <a:cs typeface="Arial MT"/>
              </a:rPr>
              <a:t>Allison</a:t>
            </a:r>
            <a:r>
              <a:rPr sz="1800" spc="-50" dirty="0">
                <a:latin typeface="Arial MT"/>
                <a:cs typeface="Arial MT"/>
              </a:rPr>
              <a:t> </a:t>
            </a:r>
            <a:r>
              <a:rPr sz="1800" dirty="0">
                <a:latin typeface="Arial MT"/>
                <a:cs typeface="Arial MT"/>
              </a:rPr>
              <a:t>otomatik</a:t>
            </a:r>
            <a:r>
              <a:rPr sz="1800" spc="-25" dirty="0">
                <a:latin typeface="Arial MT"/>
                <a:cs typeface="Arial MT"/>
              </a:rPr>
              <a:t> </a:t>
            </a:r>
            <a:r>
              <a:rPr sz="1800" spc="-125" dirty="0">
                <a:latin typeface="Arial MT"/>
                <a:cs typeface="Arial MT"/>
              </a:rPr>
              <a:t>şanzıman</a:t>
            </a:r>
            <a:r>
              <a:rPr sz="1800" dirty="0">
                <a:latin typeface="Arial MT"/>
                <a:cs typeface="Arial MT"/>
              </a:rPr>
              <a:t> yetkili servislik</a:t>
            </a:r>
            <a:r>
              <a:rPr sz="1800" spc="-20" dirty="0">
                <a:latin typeface="Arial MT"/>
                <a:cs typeface="Arial MT"/>
              </a:rPr>
              <a:t> </a:t>
            </a:r>
            <a:r>
              <a:rPr sz="1800" dirty="0">
                <a:latin typeface="Arial MT"/>
                <a:cs typeface="Arial MT"/>
              </a:rPr>
              <a:t>belgesi</a:t>
            </a:r>
            <a:r>
              <a:rPr sz="1800" spc="-15" dirty="0">
                <a:latin typeface="Arial MT"/>
                <a:cs typeface="Arial MT"/>
              </a:rPr>
              <a:t> </a:t>
            </a:r>
            <a:r>
              <a:rPr sz="1800" spc="-10" dirty="0">
                <a:latin typeface="Arial MT"/>
                <a:cs typeface="Arial MT"/>
              </a:rPr>
              <a:t>alındı.</a:t>
            </a:r>
            <a:endParaRPr sz="1800">
              <a:latin typeface="Arial MT"/>
              <a:cs typeface="Arial MT"/>
            </a:endParaRPr>
          </a:p>
        </p:txBody>
      </p:sp>
      <p:grpSp>
        <p:nvGrpSpPr>
          <p:cNvPr id="5" name="object 5"/>
          <p:cNvGrpSpPr/>
          <p:nvPr/>
        </p:nvGrpSpPr>
        <p:grpSpPr>
          <a:xfrm>
            <a:off x="829055" y="2554223"/>
            <a:ext cx="6413500" cy="3723640"/>
            <a:chOff x="829055" y="2554223"/>
            <a:chExt cx="6413500" cy="3723640"/>
          </a:xfrm>
        </p:grpSpPr>
        <p:pic>
          <p:nvPicPr>
            <p:cNvPr id="6" name="object 6"/>
            <p:cNvPicPr/>
            <p:nvPr/>
          </p:nvPicPr>
          <p:blipFill>
            <a:blip r:embed="rId3" cstate="print"/>
            <a:stretch>
              <a:fillRect/>
            </a:stretch>
          </p:blipFill>
          <p:spPr>
            <a:xfrm>
              <a:off x="829055" y="2554223"/>
              <a:ext cx="3087623" cy="2549652"/>
            </a:xfrm>
            <a:prstGeom prst="rect">
              <a:avLst/>
            </a:prstGeom>
          </p:spPr>
        </p:pic>
        <p:pic>
          <p:nvPicPr>
            <p:cNvPr id="7" name="object 7"/>
            <p:cNvPicPr/>
            <p:nvPr/>
          </p:nvPicPr>
          <p:blipFill>
            <a:blip r:embed="rId4" cstate="print"/>
            <a:stretch>
              <a:fillRect/>
            </a:stretch>
          </p:blipFill>
          <p:spPr>
            <a:xfrm>
              <a:off x="3960876" y="3727703"/>
              <a:ext cx="3281172" cy="2549652"/>
            </a:xfrm>
            <a:prstGeom prst="rect">
              <a:avLst/>
            </a:prstGeom>
          </p:spPr>
        </p:pic>
        <p:pic>
          <p:nvPicPr>
            <p:cNvPr id="8" name="object 8"/>
            <p:cNvPicPr/>
            <p:nvPr/>
          </p:nvPicPr>
          <p:blipFill>
            <a:blip r:embed="rId5" cstate="print"/>
            <a:stretch>
              <a:fillRect/>
            </a:stretch>
          </p:blipFill>
          <p:spPr>
            <a:xfrm>
              <a:off x="829055" y="5189219"/>
              <a:ext cx="2324100" cy="835152"/>
            </a:xfrm>
            <a:prstGeom prst="rect">
              <a:avLst/>
            </a:prstGeom>
          </p:spPr>
        </p:pic>
      </p:grpSp>
      <p:pic>
        <p:nvPicPr>
          <p:cNvPr id="9" name="object 9"/>
          <p:cNvPicPr/>
          <p:nvPr/>
        </p:nvPicPr>
        <p:blipFill>
          <a:blip r:embed="rId6" cstate="print"/>
          <a:stretch>
            <a:fillRect/>
          </a:stretch>
        </p:blipFill>
        <p:spPr>
          <a:xfrm>
            <a:off x="7970519" y="1783079"/>
            <a:ext cx="3392424" cy="449427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92000" cy="861060"/>
          </a:xfrm>
          <a:custGeom>
            <a:avLst/>
            <a:gdLst/>
            <a:ahLst/>
            <a:cxnLst/>
            <a:rect l="l" t="t" r="r" b="b"/>
            <a:pathLst>
              <a:path w="12192000" h="861060">
                <a:moveTo>
                  <a:pt x="0" y="861060"/>
                </a:moveTo>
                <a:lnTo>
                  <a:pt x="12192000" y="861060"/>
                </a:lnTo>
                <a:lnTo>
                  <a:pt x="12192000" y="0"/>
                </a:lnTo>
                <a:lnTo>
                  <a:pt x="0" y="0"/>
                </a:lnTo>
                <a:lnTo>
                  <a:pt x="0" y="861060"/>
                </a:lnTo>
                <a:close/>
              </a:path>
            </a:pathLst>
          </a:custGeom>
          <a:solidFill>
            <a:srgbClr val="092963"/>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12700" rIns="0" bIns="0" rtlCol="0">
            <a:spAutoFit/>
          </a:bodyPr>
          <a:lstStyle/>
          <a:p>
            <a:pPr marL="12700">
              <a:lnSpc>
                <a:spcPct val="100000"/>
              </a:lnSpc>
              <a:spcBef>
                <a:spcPts val="100"/>
              </a:spcBef>
            </a:pPr>
            <a:r>
              <a:rPr spc="-10" dirty="0"/>
              <a:t>Süreçlerimiz</a:t>
            </a:r>
          </a:p>
        </p:txBody>
      </p:sp>
      <p:pic>
        <p:nvPicPr>
          <p:cNvPr id="4" name="object 4"/>
          <p:cNvPicPr/>
          <p:nvPr/>
        </p:nvPicPr>
        <p:blipFill>
          <a:blip r:embed="rId2" cstate="print"/>
          <a:stretch>
            <a:fillRect/>
          </a:stretch>
        </p:blipFill>
        <p:spPr>
          <a:xfrm>
            <a:off x="9439656" y="408431"/>
            <a:ext cx="2752344" cy="903732"/>
          </a:xfrm>
          <a:prstGeom prst="rect">
            <a:avLst/>
          </a:prstGeom>
        </p:spPr>
      </p:pic>
      <p:grpSp>
        <p:nvGrpSpPr>
          <p:cNvPr id="5" name="object 5"/>
          <p:cNvGrpSpPr/>
          <p:nvPr/>
        </p:nvGrpSpPr>
        <p:grpSpPr>
          <a:xfrm>
            <a:off x="719264" y="1747964"/>
            <a:ext cx="1572895" cy="1306195"/>
            <a:chOff x="719264" y="1747964"/>
            <a:chExt cx="1572895" cy="1306195"/>
          </a:xfrm>
        </p:grpSpPr>
        <p:sp>
          <p:nvSpPr>
            <p:cNvPr id="6" name="object 6"/>
            <p:cNvSpPr/>
            <p:nvPr/>
          </p:nvSpPr>
          <p:spPr>
            <a:xfrm>
              <a:off x="724661" y="1753361"/>
              <a:ext cx="1562100" cy="1295400"/>
            </a:xfrm>
            <a:custGeom>
              <a:avLst/>
              <a:gdLst/>
              <a:ahLst/>
              <a:cxnLst/>
              <a:rect l="l" t="t" r="r" b="b"/>
              <a:pathLst>
                <a:path w="1562100" h="1295400">
                  <a:moveTo>
                    <a:pt x="1238250" y="0"/>
                  </a:moveTo>
                  <a:lnTo>
                    <a:pt x="323850" y="0"/>
                  </a:lnTo>
                  <a:lnTo>
                    <a:pt x="0" y="647700"/>
                  </a:lnTo>
                  <a:lnTo>
                    <a:pt x="323850" y="1295400"/>
                  </a:lnTo>
                  <a:lnTo>
                    <a:pt x="1238250" y="1295400"/>
                  </a:lnTo>
                  <a:lnTo>
                    <a:pt x="1562100" y="647700"/>
                  </a:lnTo>
                  <a:lnTo>
                    <a:pt x="1238250" y="0"/>
                  </a:lnTo>
                  <a:close/>
                </a:path>
              </a:pathLst>
            </a:custGeom>
            <a:solidFill>
              <a:srgbClr val="092963"/>
            </a:solidFill>
          </p:spPr>
          <p:txBody>
            <a:bodyPr wrap="square" lIns="0" tIns="0" rIns="0" bIns="0" rtlCol="0"/>
            <a:lstStyle/>
            <a:p>
              <a:endParaRPr/>
            </a:p>
          </p:txBody>
        </p:sp>
        <p:sp>
          <p:nvSpPr>
            <p:cNvPr id="7" name="object 7"/>
            <p:cNvSpPr/>
            <p:nvPr/>
          </p:nvSpPr>
          <p:spPr>
            <a:xfrm>
              <a:off x="724661" y="1753361"/>
              <a:ext cx="1562100" cy="1295400"/>
            </a:xfrm>
            <a:custGeom>
              <a:avLst/>
              <a:gdLst/>
              <a:ahLst/>
              <a:cxnLst/>
              <a:rect l="l" t="t" r="r" b="b"/>
              <a:pathLst>
                <a:path w="1562100" h="1295400">
                  <a:moveTo>
                    <a:pt x="0" y="647700"/>
                  </a:moveTo>
                  <a:lnTo>
                    <a:pt x="323850" y="0"/>
                  </a:lnTo>
                  <a:lnTo>
                    <a:pt x="1238250" y="0"/>
                  </a:lnTo>
                  <a:lnTo>
                    <a:pt x="1562100" y="647700"/>
                  </a:lnTo>
                  <a:lnTo>
                    <a:pt x="1238250"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8" name="object 8"/>
          <p:cNvSpPr txBox="1"/>
          <p:nvPr/>
        </p:nvSpPr>
        <p:spPr>
          <a:xfrm>
            <a:off x="1117803" y="1833498"/>
            <a:ext cx="774700" cy="574040"/>
          </a:xfrm>
          <a:prstGeom prst="rect">
            <a:avLst/>
          </a:prstGeom>
        </p:spPr>
        <p:txBody>
          <a:bodyPr vert="horz" wrap="square" lIns="0" tIns="12700" rIns="0" bIns="0" rtlCol="0">
            <a:spAutoFit/>
          </a:bodyPr>
          <a:lstStyle/>
          <a:p>
            <a:pPr marL="114300" marR="5080" indent="-102235">
              <a:lnSpc>
                <a:spcPct val="100000"/>
              </a:lnSpc>
              <a:spcBef>
                <a:spcPts val="100"/>
              </a:spcBef>
            </a:pPr>
            <a:r>
              <a:rPr sz="1800" spc="-140" dirty="0">
                <a:solidFill>
                  <a:srgbClr val="FFFFFF"/>
                </a:solidFill>
                <a:latin typeface="Arial MT"/>
                <a:cs typeface="Arial MT"/>
              </a:rPr>
              <a:t>Müşteri </a:t>
            </a:r>
            <a:r>
              <a:rPr sz="1800" spc="-10" dirty="0">
                <a:solidFill>
                  <a:srgbClr val="FFFFFF"/>
                </a:solidFill>
                <a:latin typeface="Arial MT"/>
                <a:cs typeface="Arial MT"/>
              </a:rPr>
              <a:t>Talep</a:t>
            </a:r>
            <a:endParaRPr sz="1800">
              <a:latin typeface="Arial MT"/>
              <a:cs typeface="Arial MT"/>
            </a:endParaRPr>
          </a:p>
        </p:txBody>
      </p:sp>
      <p:sp>
        <p:nvSpPr>
          <p:cNvPr id="9" name="object 9"/>
          <p:cNvSpPr txBox="1"/>
          <p:nvPr/>
        </p:nvSpPr>
        <p:spPr>
          <a:xfrm>
            <a:off x="1366266" y="2656459"/>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FFFFFF"/>
                </a:solidFill>
                <a:latin typeface="Arial MT"/>
                <a:cs typeface="Arial MT"/>
              </a:rPr>
              <a:t>01</a:t>
            </a:r>
            <a:endParaRPr sz="1800">
              <a:latin typeface="Arial MT"/>
              <a:cs typeface="Arial MT"/>
            </a:endParaRPr>
          </a:p>
        </p:txBody>
      </p:sp>
      <p:grpSp>
        <p:nvGrpSpPr>
          <p:cNvPr id="10" name="object 10"/>
          <p:cNvGrpSpPr/>
          <p:nvPr/>
        </p:nvGrpSpPr>
        <p:grpSpPr>
          <a:xfrm>
            <a:off x="719264" y="3424364"/>
            <a:ext cx="1572895" cy="1306195"/>
            <a:chOff x="719264" y="3424364"/>
            <a:chExt cx="1572895" cy="1306195"/>
          </a:xfrm>
        </p:grpSpPr>
        <p:sp>
          <p:nvSpPr>
            <p:cNvPr id="11" name="object 11"/>
            <p:cNvSpPr/>
            <p:nvPr/>
          </p:nvSpPr>
          <p:spPr>
            <a:xfrm>
              <a:off x="724661" y="3429762"/>
              <a:ext cx="1562100" cy="1295400"/>
            </a:xfrm>
            <a:custGeom>
              <a:avLst/>
              <a:gdLst/>
              <a:ahLst/>
              <a:cxnLst/>
              <a:rect l="l" t="t" r="r" b="b"/>
              <a:pathLst>
                <a:path w="1562100" h="1295400">
                  <a:moveTo>
                    <a:pt x="1238250" y="0"/>
                  </a:moveTo>
                  <a:lnTo>
                    <a:pt x="323850" y="0"/>
                  </a:lnTo>
                  <a:lnTo>
                    <a:pt x="0" y="647700"/>
                  </a:lnTo>
                  <a:lnTo>
                    <a:pt x="323850" y="1295400"/>
                  </a:lnTo>
                  <a:lnTo>
                    <a:pt x="1238250" y="1295400"/>
                  </a:lnTo>
                  <a:lnTo>
                    <a:pt x="1562100" y="647700"/>
                  </a:lnTo>
                  <a:lnTo>
                    <a:pt x="1238250" y="0"/>
                  </a:lnTo>
                  <a:close/>
                </a:path>
              </a:pathLst>
            </a:custGeom>
            <a:solidFill>
              <a:srgbClr val="DDDDDD"/>
            </a:solidFill>
          </p:spPr>
          <p:txBody>
            <a:bodyPr wrap="square" lIns="0" tIns="0" rIns="0" bIns="0" rtlCol="0"/>
            <a:lstStyle/>
            <a:p>
              <a:endParaRPr/>
            </a:p>
          </p:txBody>
        </p:sp>
        <p:sp>
          <p:nvSpPr>
            <p:cNvPr id="12" name="object 12"/>
            <p:cNvSpPr/>
            <p:nvPr/>
          </p:nvSpPr>
          <p:spPr>
            <a:xfrm>
              <a:off x="724661" y="3429762"/>
              <a:ext cx="1562100" cy="1295400"/>
            </a:xfrm>
            <a:custGeom>
              <a:avLst/>
              <a:gdLst/>
              <a:ahLst/>
              <a:cxnLst/>
              <a:rect l="l" t="t" r="r" b="b"/>
              <a:pathLst>
                <a:path w="1562100" h="1295400">
                  <a:moveTo>
                    <a:pt x="0" y="647700"/>
                  </a:moveTo>
                  <a:lnTo>
                    <a:pt x="323850" y="0"/>
                  </a:lnTo>
                  <a:lnTo>
                    <a:pt x="1238250" y="0"/>
                  </a:lnTo>
                  <a:lnTo>
                    <a:pt x="1562100" y="647700"/>
                  </a:lnTo>
                  <a:lnTo>
                    <a:pt x="1238250"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13" name="object 13"/>
          <p:cNvSpPr txBox="1"/>
          <p:nvPr/>
        </p:nvSpPr>
        <p:spPr>
          <a:xfrm>
            <a:off x="1055318" y="3420235"/>
            <a:ext cx="935405" cy="948978"/>
          </a:xfrm>
          <a:prstGeom prst="rect">
            <a:avLst/>
          </a:prstGeom>
        </p:spPr>
        <p:txBody>
          <a:bodyPr vert="horz" wrap="square" lIns="0" tIns="12700" rIns="0" bIns="0" rtlCol="0">
            <a:spAutoFit/>
          </a:bodyPr>
          <a:lstStyle/>
          <a:p>
            <a:pPr marL="12700" marR="5080" indent="-635" algn="ctr">
              <a:lnSpc>
                <a:spcPct val="100000"/>
              </a:lnSpc>
              <a:spcBef>
                <a:spcPts val="100"/>
              </a:spcBef>
            </a:pPr>
            <a:endParaRPr lang="tr-TR" sz="1200" spc="-10" dirty="0">
              <a:solidFill>
                <a:srgbClr val="092963"/>
              </a:solidFill>
              <a:latin typeface="Arial MT"/>
              <a:cs typeface="Arial MT"/>
            </a:endParaRPr>
          </a:p>
          <a:p>
            <a:pPr marL="12700" marR="5080" indent="-635" algn="ctr">
              <a:lnSpc>
                <a:spcPct val="100000"/>
              </a:lnSpc>
              <a:spcBef>
                <a:spcPts val="100"/>
              </a:spcBef>
            </a:pPr>
            <a:r>
              <a:rPr sz="1200" spc="-10" dirty="0" err="1">
                <a:solidFill>
                  <a:srgbClr val="092963"/>
                </a:solidFill>
                <a:latin typeface="Arial MT"/>
                <a:cs typeface="Arial MT"/>
              </a:rPr>
              <a:t>Yapılabilirlik</a:t>
            </a:r>
            <a:r>
              <a:rPr sz="1200" spc="-10" dirty="0">
                <a:solidFill>
                  <a:srgbClr val="092963"/>
                </a:solidFill>
                <a:latin typeface="Arial MT"/>
                <a:cs typeface="Arial MT"/>
              </a:rPr>
              <a:t> </a:t>
            </a:r>
            <a:r>
              <a:rPr sz="1200" dirty="0">
                <a:solidFill>
                  <a:srgbClr val="092963"/>
                </a:solidFill>
                <a:latin typeface="Arial MT"/>
                <a:cs typeface="Arial MT"/>
              </a:rPr>
              <a:t>kararı</a:t>
            </a:r>
            <a:r>
              <a:rPr sz="1200" spc="-20" dirty="0">
                <a:solidFill>
                  <a:srgbClr val="092963"/>
                </a:solidFill>
                <a:latin typeface="Arial MT"/>
                <a:cs typeface="Arial MT"/>
              </a:rPr>
              <a:t> </a:t>
            </a:r>
            <a:r>
              <a:rPr sz="1200" spc="-25" dirty="0">
                <a:solidFill>
                  <a:srgbClr val="092963"/>
                </a:solidFill>
                <a:latin typeface="Arial MT"/>
                <a:cs typeface="Arial MT"/>
              </a:rPr>
              <a:t>ve </a:t>
            </a:r>
            <a:r>
              <a:rPr sz="1200" spc="-10" dirty="0">
                <a:solidFill>
                  <a:srgbClr val="092963"/>
                </a:solidFill>
                <a:latin typeface="Arial MT"/>
                <a:cs typeface="Arial MT"/>
              </a:rPr>
              <a:t>fiyatlandırma (Raporlama)</a:t>
            </a:r>
            <a:endParaRPr sz="1200" dirty="0">
              <a:latin typeface="Arial MT"/>
              <a:cs typeface="Arial MT"/>
            </a:endParaRPr>
          </a:p>
        </p:txBody>
      </p:sp>
      <p:sp>
        <p:nvSpPr>
          <p:cNvPr id="14" name="object 14"/>
          <p:cNvSpPr txBox="1"/>
          <p:nvPr/>
        </p:nvSpPr>
        <p:spPr>
          <a:xfrm>
            <a:off x="1366266" y="4424933"/>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092963"/>
                </a:solidFill>
                <a:latin typeface="Arial MT"/>
                <a:cs typeface="Arial MT"/>
              </a:rPr>
              <a:t>02</a:t>
            </a:r>
            <a:endParaRPr sz="1800">
              <a:latin typeface="Arial MT"/>
              <a:cs typeface="Arial MT"/>
            </a:endParaRPr>
          </a:p>
        </p:txBody>
      </p:sp>
      <p:grpSp>
        <p:nvGrpSpPr>
          <p:cNvPr id="15" name="object 15"/>
          <p:cNvGrpSpPr/>
          <p:nvPr/>
        </p:nvGrpSpPr>
        <p:grpSpPr>
          <a:xfrm>
            <a:off x="2141156" y="2484056"/>
            <a:ext cx="1725295" cy="1572895"/>
            <a:chOff x="2141156" y="2484056"/>
            <a:chExt cx="1725295" cy="1572895"/>
          </a:xfrm>
        </p:grpSpPr>
        <p:sp>
          <p:nvSpPr>
            <p:cNvPr id="16" name="object 16"/>
            <p:cNvSpPr/>
            <p:nvPr/>
          </p:nvSpPr>
          <p:spPr>
            <a:xfrm>
              <a:off x="2146554" y="2489454"/>
              <a:ext cx="1714500" cy="1562100"/>
            </a:xfrm>
            <a:custGeom>
              <a:avLst/>
              <a:gdLst/>
              <a:ahLst/>
              <a:cxnLst/>
              <a:rect l="l" t="t" r="r" b="b"/>
              <a:pathLst>
                <a:path w="1714500" h="1562100">
                  <a:moveTo>
                    <a:pt x="1323974" y="0"/>
                  </a:moveTo>
                  <a:lnTo>
                    <a:pt x="390525" y="0"/>
                  </a:lnTo>
                  <a:lnTo>
                    <a:pt x="0" y="781050"/>
                  </a:lnTo>
                  <a:lnTo>
                    <a:pt x="390525" y="1562100"/>
                  </a:lnTo>
                  <a:lnTo>
                    <a:pt x="1323974" y="1562100"/>
                  </a:lnTo>
                  <a:lnTo>
                    <a:pt x="1714499" y="781050"/>
                  </a:lnTo>
                  <a:lnTo>
                    <a:pt x="1323974" y="0"/>
                  </a:lnTo>
                  <a:close/>
                </a:path>
              </a:pathLst>
            </a:custGeom>
            <a:solidFill>
              <a:srgbClr val="EC1C23"/>
            </a:solidFill>
          </p:spPr>
          <p:txBody>
            <a:bodyPr wrap="square" lIns="0" tIns="0" rIns="0" bIns="0" rtlCol="0"/>
            <a:lstStyle/>
            <a:p>
              <a:endParaRPr/>
            </a:p>
          </p:txBody>
        </p:sp>
        <p:sp>
          <p:nvSpPr>
            <p:cNvPr id="17" name="object 17"/>
            <p:cNvSpPr/>
            <p:nvPr/>
          </p:nvSpPr>
          <p:spPr>
            <a:xfrm>
              <a:off x="2146554" y="2489454"/>
              <a:ext cx="1714500" cy="1562100"/>
            </a:xfrm>
            <a:custGeom>
              <a:avLst/>
              <a:gdLst/>
              <a:ahLst/>
              <a:cxnLst/>
              <a:rect l="l" t="t" r="r" b="b"/>
              <a:pathLst>
                <a:path w="1714500" h="1562100">
                  <a:moveTo>
                    <a:pt x="0" y="781050"/>
                  </a:moveTo>
                  <a:lnTo>
                    <a:pt x="390525" y="0"/>
                  </a:lnTo>
                  <a:lnTo>
                    <a:pt x="1323974" y="0"/>
                  </a:lnTo>
                  <a:lnTo>
                    <a:pt x="1714499" y="781050"/>
                  </a:lnTo>
                  <a:lnTo>
                    <a:pt x="1323974" y="1562100"/>
                  </a:lnTo>
                  <a:lnTo>
                    <a:pt x="390525" y="1562100"/>
                  </a:lnTo>
                  <a:lnTo>
                    <a:pt x="0" y="781050"/>
                  </a:lnTo>
                  <a:close/>
                </a:path>
              </a:pathLst>
            </a:custGeom>
            <a:ln w="10795">
              <a:solidFill>
                <a:srgbClr val="545B25"/>
              </a:solidFill>
            </a:ln>
          </p:spPr>
          <p:txBody>
            <a:bodyPr wrap="square" lIns="0" tIns="0" rIns="0" bIns="0" rtlCol="0"/>
            <a:lstStyle/>
            <a:p>
              <a:endParaRPr/>
            </a:p>
          </p:txBody>
        </p:sp>
      </p:grpSp>
      <p:sp>
        <p:nvSpPr>
          <p:cNvPr id="18" name="object 18"/>
          <p:cNvSpPr txBox="1"/>
          <p:nvPr/>
        </p:nvSpPr>
        <p:spPr>
          <a:xfrm>
            <a:off x="2575305" y="2643885"/>
            <a:ext cx="855344" cy="940435"/>
          </a:xfrm>
          <a:prstGeom prst="rect">
            <a:avLst/>
          </a:prstGeom>
        </p:spPr>
        <p:txBody>
          <a:bodyPr vert="horz" wrap="square" lIns="0" tIns="12700" rIns="0" bIns="0" rtlCol="0">
            <a:spAutoFit/>
          </a:bodyPr>
          <a:lstStyle/>
          <a:p>
            <a:pPr marL="12700" marR="5080" indent="165735">
              <a:lnSpc>
                <a:spcPct val="100000"/>
              </a:lnSpc>
              <a:spcBef>
                <a:spcPts val="100"/>
              </a:spcBef>
            </a:pPr>
            <a:r>
              <a:rPr sz="1200" spc="-10" dirty="0">
                <a:solidFill>
                  <a:srgbClr val="FFFFFF"/>
                </a:solidFill>
                <a:latin typeface="Arial MT"/>
                <a:cs typeface="Arial MT"/>
              </a:rPr>
              <a:t>Müşteri </a:t>
            </a:r>
            <a:r>
              <a:rPr sz="1200" spc="-55" dirty="0">
                <a:solidFill>
                  <a:srgbClr val="FFFFFF"/>
                </a:solidFill>
                <a:latin typeface="Arial MT"/>
                <a:cs typeface="Arial MT"/>
              </a:rPr>
              <a:t>mutluluğunu </a:t>
            </a:r>
            <a:r>
              <a:rPr sz="1200" dirty="0">
                <a:solidFill>
                  <a:srgbClr val="FFFFFF"/>
                </a:solidFill>
                <a:latin typeface="Arial MT"/>
                <a:cs typeface="Arial MT"/>
              </a:rPr>
              <a:t>temel</a:t>
            </a:r>
            <a:r>
              <a:rPr sz="1200" spc="-30" dirty="0">
                <a:solidFill>
                  <a:srgbClr val="FFFFFF"/>
                </a:solidFill>
                <a:latin typeface="Arial MT"/>
                <a:cs typeface="Arial MT"/>
              </a:rPr>
              <a:t> </a:t>
            </a:r>
            <a:r>
              <a:rPr sz="1200" spc="-20" dirty="0">
                <a:solidFill>
                  <a:srgbClr val="FFFFFF"/>
                </a:solidFill>
                <a:latin typeface="Arial MT"/>
                <a:cs typeface="Arial MT"/>
              </a:rPr>
              <a:t>alan</a:t>
            </a:r>
            <a:endParaRPr sz="1200">
              <a:latin typeface="Arial MT"/>
              <a:cs typeface="Arial MT"/>
            </a:endParaRPr>
          </a:p>
          <a:p>
            <a:pPr marL="68580" marR="59690" indent="146050">
              <a:lnSpc>
                <a:spcPct val="100000"/>
              </a:lnSpc>
            </a:pPr>
            <a:r>
              <a:rPr sz="1200" spc="-10" dirty="0">
                <a:solidFill>
                  <a:srgbClr val="FFFFFF"/>
                </a:solidFill>
                <a:latin typeface="Arial MT"/>
                <a:cs typeface="Arial MT"/>
              </a:rPr>
              <a:t>üretim </a:t>
            </a:r>
            <a:r>
              <a:rPr sz="1200" spc="-85" dirty="0">
                <a:solidFill>
                  <a:srgbClr val="FFFFFF"/>
                </a:solidFill>
                <a:latin typeface="Arial MT"/>
                <a:cs typeface="Arial MT"/>
              </a:rPr>
              <a:t>anlayışı</a:t>
            </a:r>
            <a:r>
              <a:rPr sz="1200" spc="35" dirty="0">
                <a:solidFill>
                  <a:srgbClr val="FFFFFF"/>
                </a:solidFill>
                <a:latin typeface="Arial MT"/>
                <a:cs typeface="Arial MT"/>
              </a:rPr>
              <a:t> </a:t>
            </a:r>
            <a:r>
              <a:rPr sz="1200" spc="-25" dirty="0">
                <a:solidFill>
                  <a:srgbClr val="FFFFFF"/>
                </a:solidFill>
                <a:latin typeface="Arial MT"/>
                <a:cs typeface="Arial MT"/>
              </a:rPr>
              <a:t>ile</a:t>
            </a:r>
            <a:endParaRPr sz="1200">
              <a:latin typeface="Arial MT"/>
              <a:cs typeface="Arial MT"/>
            </a:endParaRPr>
          </a:p>
        </p:txBody>
      </p:sp>
      <p:grpSp>
        <p:nvGrpSpPr>
          <p:cNvPr id="19" name="object 19"/>
          <p:cNvGrpSpPr/>
          <p:nvPr/>
        </p:nvGrpSpPr>
        <p:grpSpPr>
          <a:xfrm>
            <a:off x="2217356" y="4259516"/>
            <a:ext cx="1572895" cy="1306195"/>
            <a:chOff x="2217356" y="4259516"/>
            <a:chExt cx="1572895" cy="1306195"/>
          </a:xfrm>
        </p:grpSpPr>
        <p:sp>
          <p:nvSpPr>
            <p:cNvPr id="20" name="object 20"/>
            <p:cNvSpPr/>
            <p:nvPr/>
          </p:nvSpPr>
          <p:spPr>
            <a:xfrm>
              <a:off x="2222754" y="4264913"/>
              <a:ext cx="1562100" cy="1295400"/>
            </a:xfrm>
            <a:custGeom>
              <a:avLst/>
              <a:gdLst/>
              <a:ahLst/>
              <a:cxnLst/>
              <a:rect l="l" t="t" r="r" b="b"/>
              <a:pathLst>
                <a:path w="1562100" h="1295400">
                  <a:moveTo>
                    <a:pt x="1238249" y="0"/>
                  </a:moveTo>
                  <a:lnTo>
                    <a:pt x="323850" y="0"/>
                  </a:lnTo>
                  <a:lnTo>
                    <a:pt x="0" y="647700"/>
                  </a:lnTo>
                  <a:lnTo>
                    <a:pt x="323850" y="1295400"/>
                  </a:lnTo>
                  <a:lnTo>
                    <a:pt x="1238249" y="1295400"/>
                  </a:lnTo>
                  <a:lnTo>
                    <a:pt x="1562099" y="647700"/>
                  </a:lnTo>
                  <a:lnTo>
                    <a:pt x="1238249" y="0"/>
                  </a:lnTo>
                  <a:close/>
                </a:path>
              </a:pathLst>
            </a:custGeom>
            <a:solidFill>
              <a:srgbClr val="092963"/>
            </a:solidFill>
          </p:spPr>
          <p:txBody>
            <a:bodyPr wrap="square" lIns="0" tIns="0" rIns="0" bIns="0" rtlCol="0"/>
            <a:lstStyle/>
            <a:p>
              <a:endParaRPr/>
            </a:p>
          </p:txBody>
        </p:sp>
        <p:sp>
          <p:nvSpPr>
            <p:cNvPr id="21" name="object 21"/>
            <p:cNvSpPr/>
            <p:nvPr/>
          </p:nvSpPr>
          <p:spPr>
            <a:xfrm>
              <a:off x="2222754" y="4264913"/>
              <a:ext cx="1562100" cy="1295400"/>
            </a:xfrm>
            <a:custGeom>
              <a:avLst/>
              <a:gdLst/>
              <a:ahLst/>
              <a:cxnLst/>
              <a:rect l="l" t="t" r="r" b="b"/>
              <a:pathLst>
                <a:path w="1562100" h="1295400">
                  <a:moveTo>
                    <a:pt x="0" y="647700"/>
                  </a:moveTo>
                  <a:lnTo>
                    <a:pt x="323850" y="0"/>
                  </a:lnTo>
                  <a:lnTo>
                    <a:pt x="1238249" y="0"/>
                  </a:lnTo>
                  <a:lnTo>
                    <a:pt x="1562099" y="647700"/>
                  </a:lnTo>
                  <a:lnTo>
                    <a:pt x="1238249"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22" name="object 22"/>
          <p:cNvSpPr txBox="1"/>
          <p:nvPr/>
        </p:nvSpPr>
        <p:spPr>
          <a:xfrm>
            <a:off x="2616454" y="4345685"/>
            <a:ext cx="774700" cy="574040"/>
          </a:xfrm>
          <a:prstGeom prst="rect">
            <a:avLst/>
          </a:prstGeom>
        </p:spPr>
        <p:txBody>
          <a:bodyPr vert="horz" wrap="square" lIns="0" tIns="12700" rIns="0" bIns="0" rtlCol="0">
            <a:spAutoFit/>
          </a:bodyPr>
          <a:lstStyle/>
          <a:p>
            <a:pPr marL="109855" marR="5080" indent="-97790">
              <a:lnSpc>
                <a:spcPct val="100000"/>
              </a:lnSpc>
              <a:spcBef>
                <a:spcPts val="100"/>
              </a:spcBef>
            </a:pPr>
            <a:r>
              <a:rPr sz="1800" spc="-140" dirty="0">
                <a:solidFill>
                  <a:srgbClr val="FFFFFF"/>
                </a:solidFill>
                <a:latin typeface="Arial MT"/>
                <a:cs typeface="Arial MT"/>
              </a:rPr>
              <a:t>Müşteri </a:t>
            </a:r>
            <a:r>
              <a:rPr sz="1800" spc="-10" dirty="0">
                <a:solidFill>
                  <a:srgbClr val="FFFFFF"/>
                </a:solidFill>
                <a:latin typeface="Arial MT"/>
                <a:cs typeface="Arial MT"/>
              </a:rPr>
              <a:t>onayı</a:t>
            </a:r>
            <a:endParaRPr sz="1800">
              <a:latin typeface="Arial MT"/>
              <a:cs typeface="Arial MT"/>
            </a:endParaRPr>
          </a:p>
        </p:txBody>
      </p:sp>
      <p:sp>
        <p:nvSpPr>
          <p:cNvPr id="23" name="object 23"/>
          <p:cNvSpPr txBox="1"/>
          <p:nvPr/>
        </p:nvSpPr>
        <p:spPr>
          <a:xfrm>
            <a:off x="2864866" y="5168646"/>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FFFFFF"/>
                </a:solidFill>
                <a:latin typeface="Arial MT"/>
                <a:cs typeface="Arial MT"/>
              </a:rPr>
              <a:t>03</a:t>
            </a:r>
            <a:endParaRPr sz="1800">
              <a:latin typeface="Arial MT"/>
              <a:cs typeface="Arial MT"/>
            </a:endParaRPr>
          </a:p>
        </p:txBody>
      </p:sp>
      <p:grpSp>
        <p:nvGrpSpPr>
          <p:cNvPr id="24" name="object 24"/>
          <p:cNvGrpSpPr/>
          <p:nvPr/>
        </p:nvGrpSpPr>
        <p:grpSpPr>
          <a:xfrm>
            <a:off x="3779456" y="1747964"/>
            <a:ext cx="1624965" cy="1306195"/>
            <a:chOff x="3779456" y="1747964"/>
            <a:chExt cx="1624965" cy="1306195"/>
          </a:xfrm>
        </p:grpSpPr>
        <p:sp>
          <p:nvSpPr>
            <p:cNvPr id="25" name="object 25"/>
            <p:cNvSpPr/>
            <p:nvPr/>
          </p:nvSpPr>
          <p:spPr>
            <a:xfrm>
              <a:off x="3784854" y="1753361"/>
              <a:ext cx="1614170" cy="1295400"/>
            </a:xfrm>
            <a:custGeom>
              <a:avLst/>
              <a:gdLst/>
              <a:ahLst/>
              <a:cxnLst/>
              <a:rect l="l" t="t" r="r" b="b"/>
              <a:pathLst>
                <a:path w="1614170" h="1295400">
                  <a:moveTo>
                    <a:pt x="1290066" y="0"/>
                  </a:moveTo>
                  <a:lnTo>
                    <a:pt x="323850" y="0"/>
                  </a:lnTo>
                  <a:lnTo>
                    <a:pt x="0" y="647700"/>
                  </a:lnTo>
                  <a:lnTo>
                    <a:pt x="323850" y="1295400"/>
                  </a:lnTo>
                  <a:lnTo>
                    <a:pt x="1290066" y="1295400"/>
                  </a:lnTo>
                  <a:lnTo>
                    <a:pt x="1613916" y="647700"/>
                  </a:lnTo>
                  <a:lnTo>
                    <a:pt x="1290066" y="0"/>
                  </a:lnTo>
                  <a:close/>
                </a:path>
              </a:pathLst>
            </a:custGeom>
            <a:solidFill>
              <a:srgbClr val="092963"/>
            </a:solidFill>
          </p:spPr>
          <p:txBody>
            <a:bodyPr wrap="square" lIns="0" tIns="0" rIns="0" bIns="0" rtlCol="0"/>
            <a:lstStyle/>
            <a:p>
              <a:endParaRPr/>
            </a:p>
          </p:txBody>
        </p:sp>
        <p:sp>
          <p:nvSpPr>
            <p:cNvPr id="26" name="object 26"/>
            <p:cNvSpPr/>
            <p:nvPr/>
          </p:nvSpPr>
          <p:spPr>
            <a:xfrm>
              <a:off x="3784854" y="1753361"/>
              <a:ext cx="1614170" cy="1295400"/>
            </a:xfrm>
            <a:custGeom>
              <a:avLst/>
              <a:gdLst/>
              <a:ahLst/>
              <a:cxnLst/>
              <a:rect l="l" t="t" r="r" b="b"/>
              <a:pathLst>
                <a:path w="1614170" h="1295400">
                  <a:moveTo>
                    <a:pt x="0" y="647700"/>
                  </a:moveTo>
                  <a:lnTo>
                    <a:pt x="323850" y="0"/>
                  </a:lnTo>
                  <a:lnTo>
                    <a:pt x="1290066" y="0"/>
                  </a:lnTo>
                  <a:lnTo>
                    <a:pt x="1613916" y="647700"/>
                  </a:lnTo>
                  <a:lnTo>
                    <a:pt x="1290066" y="1295400"/>
                  </a:lnTo>
                  <a:lnTo>
                    <a:pt x="323850" y="1295400"/>
                  </a:lnTo>
                  <a:lnTo>
                    <a:pt x="0" y="647700"/>
                  </a:lnTo>
                  <a:close/>
                </a:path>
              </a:pathLst>
            </a:custGeom>
            <a:ln w="10794">
              <a:solidFill>
                <a:srgbClr val="545B25"/>
              </a:solidFill>
            </a:ln>
          </p:spPr>
          <p:txBody>
            <a:bodyPr wrap="square" lIns="0" tIns="0" rIns="0" bIns="0" rtlCol="0"/>
            <a:lstStyle/>
            <a:p>
              <a:endParaRPr/>
            </a:p>
          </p:txBody>
        </p:sp>
      </p:grpSp>
      <p:sp>
        <p:nvSpPr>
          <p:cNvPr id="27" name="object 27"/>
          <p:cNvSpPr txBox="1"/>
          <p:nvPr/>
        </p:nvSpPr>
        <p:spPr>
          <a:xfrm>
            <a:off x="4141723" y="1835022"/>
            <a:ext cx="899160" cy="574040"/>
          </a:xfrm>
          <a:prstGeom prst="rect">
            <a:avLst/>
          </a:prstGeom>
        </p:spPr>
        <p:txBody>
          <a:bodyPr vert="horz" wrap="square" lIns="0" tIns="12700" rIns="0" bIns="0" rtlCol="0">
            <a:spAutoFit/>
          </a:bodyPr>
          <a:lstStyle/>
          <a:p>
            <a:pPr marL="12700" marR="5080" indent="211454">
              <a:lnSpc>
                <a:spcPct val="100000"/>
              </a:lnSpc>
              <a:spcBef>
                <a:spcPts val="100"/>
              </a:spcBef>
            </a:pPr>
            <a:r>
              <a:rPr sz="1200" spc="-10" dirty="0">
                <a:solidFill>
                  <a:srgbClr val="FFFFFF"/>
                </a:solidFill>
                <a:latin typeface="Arial MT"/>
                <a:cs typeface="Arial MT"/>
              </a:rPr>
              <a:t>Üretim talimatlarının hazırlanması</a:t>
            </a:r>
            <a:endParaRPr sz="1200">
              <a:latin typeface="Arial MT"/>
              <a:cs typeface="Arial MT"/>
            </a:endParaRPr>
          </a:p>
        </p:txBody>
      </p:sp>
      <p:sp>
        <p:nvSpPr>
          <p:cNvPr id="28" name="object 28"/>
          <p:cNvSpPr txBox="1"/>
          <p:nvPr/>
        </p:nvSpPr>
        <p:spPr>
          <a:xfrm>
            <a:off x="4452620" y="2656459"/>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FFFFFF"/>
                </a:solidFill>
                <a:latin typeface="Arial MT"/>
                <a:cs typeface="Arial MT"/>
              </a:rPr>
              <a:t>05</a:t>
            </a:r>
            <a:endParaRPr sz="1800">
              <a:latin typeface="Arial MT"/>
              <a:cs typeface="Arial MT"/>
            </a:endParaRPr>
          </a:p>
        </p:txBody>
      </p:sp>
      <p:grpSp>
        <p:nvGrpSpPr>
          <p:cNvPr id="29" name="object 29"/>
          <p:cNvGrpSpPr/>
          <p:nvPr/>
        </p:nvGrpSpPr>
        <p:grpSpPr>
          <a:xfrm>
            <a:off x="3729164" y="3424364"/>
            <a:ext cx="1675130" cy="1306195"/>
            <a:chOff x="3729164" y="3424364"/>
            <a:chExt cx="1675130" cy="1306195"/>
          </a:xfrm>
        </p:grpSpPr>
        <p:sp>
          <p:nvSpPr>
            <p:cNvPr id="30" name="object 30"/>
            <p:cNvSpPr/>
            <p:nvPr/>
          </p:nvSpPr>
          <p:spPr>
            <a:xfrm>
              <a:off x="3734562" y="3429762"/>
              <a:ext cx="1664335" cy="1295400"/>
            </a:xfrm>
            <a:custGeom>
              <a:avLst/>
              <a:gdLst/>
              <a:ahLst/>
              <a:cxnLst/>
              <a:rect l="l" t="t" r="r" b="b"/>
              <a:pathLst>
                <a:path w="1664335" h="1295400">
                  <a:moveTo>
                    <a:pt x="1340358" y="0"/>
                  </a:moveTo>
                  <a:lnTo>
                    <a:pt x="323850" y="0"/>
                  </a:lnTo>
                  <a:lnTo>
                    <a:pt x="0" y="647700"/>
                  </a:lnTo>
                  <a:lnTo>
                    <a:pt x="323850" y="1295400"/>
                  </a:lnTo>
                  <a:lnTo>
                    <a:pt x="1340358" y="1295400"/>
                  </a:lnTo>
                  <a:lnTo>
                    <a:pt x="1664208" y="647700"/>
                  </a:lnTo>
                  <a:lnTo>
                    <a:pt x="1340358" y="0"/>
                  </a:lnTo>
                  <a:close/>
                </a:path>
              </a:pathLst>
            </a:custGeom>
            <a:solidFill>
              <a:srgbClr val="DDDDDD"/>
            </a:solidFill>
          </p:spPr>
          <p:txBody>
            <a:bodyPr wrap="square" lIns="0" tIns="0" rIns="0" bIns="0" rtlCol="0"/>
            <a:lstStyle/>
            <a:p>
              <a:endParaRPr/>
            </a:p>
          </p:txBody>
        </p:sp>
        <p:sp>
          <p:nvSpPr>
            <p:cNvPr id="31" name="object 31"/>
            <p:cNvSpPr/>
            <p:nvPr/>
          </p:nvSpPr>
          <p:spPr>
            <a:xfrm>
              <a:off x="3734562" y="3429762"/>
              <a:ext cx="1664335" cy="1295400"/>
            </a:xfrm>
            <a:custGeom>
              <a:avLst/>
              <a:gdLst/>
              <a:ahLst/>
              <a:cxnLst/>
              <a:rect l="l" t="t" r="r" b="b"/>
              <a:pathLst>
                <a:path w="1664335" h="1295400">
                  <a:moveTo>
                    <a:pt x="0" y="647700"/>
                  </a:moveTo>
                  <a:lnTo>
                    <a:pt x="323850" y="0"/>
                  </a:lnTo>
                  <a:lnTo>
                    <a:pt x="1340358" y="0"/>
                  </a:lnTo>
                  <a:lnTo>
                    <a:pt x="1664208" y="647700"/>
                  </a:lnTo>
                  <a:lnTo>
                    <a:pt x="1340358"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32" name="object 32"/>
          <p:cNvSpPr txBox="1"/>
          <p:nvPr/>
        </p:nvSpPr>
        <p:spPr>
          <a:xfrm>
            <a:off x="4074921" y="3557396"/>
            <a:ext cx="982980" cy="574040"/>
          </a:xfrm>
          <a:prstGeom prst="rect">
            <a:avLst/>
          </a:prstGeom>
        </p:spPr>
        <p:txBody>
          <a:bodyPr vert="horz" wrap="square" lIns="0" tIns="12700" rIns="0" bIns="0" rtlCol="0">
            <a:spAutoFit/>
          </a:bodyPr>
          <a:lstStyle/>
          <a:p>
            <a:pPr marL="12700" marR="5080" indent="-1270" algn="ctr">
              <a:lnSpc>
                <a:spcPct val="100000"/>
              </a:lnSpc>
              <a:spcBef>
                <a:spcPts val="100"/>
              </a:spcBef>
            </a:pPr>
            <a:r>
              <a:rPr sz="1200" spc="-10" dirty="0">
                <a:solidFill>
                  <a:srgbClr val="092963"/>
                </a:solidFill>
                <a:latin typeface="Arial MT"/>
                <a:cs typeface="Arial MT"/>
              </a:rPr>
              <a:t>Satış </a:t>
            </a:r>
            <a:r>
              <a:rPr sz="1200" spc="-55" dirty="0">
                <a:solidFill>
                  <a:srgbClr val="092963"/>
                </a:solidFill>
                <a:latin typeface="Arial MT"/>
                <a:cs typeface="Arial MT"/>
              </a:rPr>
              <a:t>sözleşmesinin </a:t>
            </a:r>
            <a:r>
              <a:rPr sz="1200" spc="-10" dirty="0">
                <a:solidFill>
                  <a:srgbClr val="092963"/>
                </a:solidFill>
                <a:latin typeface="Arial MT"/>
                <a:cs typeface="Arial MT"/>
              </a:rPr>
              <a:t>imlazanması</a:t>
            </a:r>
            <a:endParaRPr sz="1200">
              <a:latin typeface="Arial MT"/>
              <a:cs typeface="Arial MT"/>
            </a:endParaRPr>
          </a:p>
        </p:txBody>
      </p:sp>
      <p:sp>
        <p:nvSpPr>
          <p:cNvPr id="33" name="object 33"/>
          <p:cNvSpPr txBox="1"/>
          <p:nvPr/>
        </p:nvSpPr>
        <p:spPr>
          <a:xfrm>
            <a:off x="4426965" y="4287773"/>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092963"/>
                </a:solidFill>
                <a:latin typeface="Arial MT"/>
                <a:cs typeface="Arial MT"/>
              </a:rPr>
              <a:t>04</a:t>
            </a:r>
            <a:endParaRPr sz="1800">
              <a:latin typeface="Arial MT"/>
              <a:cs typeface="Arial MT"/>
            </a:endParaRPr>
          </a:p>
        </p:txBody>
      </p:sp>
      <p:grpSp>
        <p:nvGrpSpPr>
          <p:cNvPr id="34" name="object 34"/>
          <p:cNvGrpSpPr/>
          <p:nvPr/>
        </p:nvGrpSpPr>
        <p:grpSpPr>
          <a:xfrm>
            <a:off x="5355272" y="2484056"/>
            <a:ext cx="1725295" cy="1572895"/>
            <a:chOff x="5355272" y="2484056"/>
            <a:chExt cx="1725295" cy="1572895"/>
          </a:xfrm>
        </p:grpSpPr>
        <p:sp>
          <p:nvSpPr>
            <p:cNvPr id="35" name="object 35"/>
            <p:cNvSpPr/>
            <p:nvPr/>
          </p:nvSpPr>
          <p:spPr>
            <a:xfrm>
              <a:off x="5360669" y="2489454"/>
              <a:ext cx="1714500" cy="1562100"/>
            </a:xfrm>
            <a:custGeom>
              <a:avLst/>
              <a:gdLst/>
              <a:ahLst/>
              <a:cxnLst/>
              <a:rect l="l" t="t" r="r" b="b"/>
              <a:pathLst>
                <a:path w="1714500" h="1562100">
                  <a:moveTo>
                    <a:pt x="1323975" y="0"/>
                  </a:moveTo>
                  <a:lnTo>
                    <a:pt x="390525" y="0"/>
                  </a:lnTo>
                  <a:lnTo>
                    <a:pt x="0" y="781050"/>
                  </a:lnTo>
                  <a:lnTo>
                    <a:pt x="390525" y="1562100"/>
                  </a:lnTo>
                  <a:lnTo>
                    <a:pt x="1323975" y="1562100"/>
                  </a:lnTo>
                  <a:lnTo>
                    <a:pt x="1714500" y="781050"/>
                  </a:lnTo>
                  <a:lnTo>
                    <a:pt x="1323975" y="0"/>
                  </a:lnTo>
                  <a:close/>
                </a:path>
              </a:pathLst>
            </a:custGeom>
            <a:solidFill>
              <a:srgbClr val="EC1C23"/>
            </a:solidFill>
          </p:spPr>
          <p:txBody>
            <a:bodyPr wrap="square" lIns="0" tIns="0" rIns="0" bIns="0" rtlCol="0"/>
            <a:lstStyle/>
            <a:p>
              <a:endParaRPr/>
            </a:p>
          </p:txBody>
        </p:sp>
        <p:sp>
          <p:nvSpPr>
            <p:cNvPr id="36" name="object 36"/>
            <p:cNvSpPr/>
            <p:nvPr/>
          </p:nvSpPr>
          <p:spPr>
            <a:xfrm>
              <a:off x="5360669" y="2489454"/>
              <a:ext cx="1714500" cy="1562100"/>
            </a:xfrm>
            <a:custGeom>
              <a:avLst/>
              <a:gdLst/>
              <a:ahLst/>
              <a:cxnLst/>
              <a:rect l="l" t="t" r="r" b="b"/>
              <a:pathLst>
                <a:path w="1714500" h="1562100">
                  <a:moveTo>
                    <a:pt x="0" y="781050"/>
                  </a:moveTo>
                  <a:lnTo>
                    <a:pt x="390525" y="0"/>
                  </a:lnTo>
                  <a:lnTo>
                    <a:pt x="1323975" y="0"/>
                  </a:lnTo>
                  <a:lnTo>
                    <a:pt x="1714500" y="781050"/>
                  </a:lnTo>
                  <a:lnTo>
                    <a:pt x="1323975" y="1562100"/>
                  </a:lnTo>
                  <a:lnTo>
                    <a:pt x="390525" y="1562100"/>
                  </a:lnTo>
                  <a:lnTo>
                    <a:pt x="0" y="781050"/>
                  </a:lnTo>
                  <a:close/>
                </a:path>
              </a:pathLst>
            </a:custGeom>
            <a:ln w="10795">
              <a:solidFill>
                <a:srgbClr val="545B25"/>
              </a:solidFill>
            </a:ln>
          </p:spPr>
          <p:txBody>
            <a:bodyPr wrap="square" lIns="0" tIns="0" rIns="0" bIns="0" rtlCol="0"/>
            <a:lstStyle/>
            <a:p>
              <a:endParaRPr/>
            </a:p>
          </p:txBody>
        </p:sp>
      </p:grpSp>
      <p:sp>
        <p:nvSpPr>
          <p:cNvPr id="37" name="object 37"/>
          <p:cNvSpPr txBox="1"/>
          <p:nvPr/>
        </p:nvSpPr>
        <p:spPr>
          <a:xfrm>
            <a:off x="5788914" y="2795981"/>
            <a:ext cx="855344" cy="941069"/>
          </a:xfrm>
          <a:prstGeom prst="rect">
            <a:avLst/>
          </a:prstGeom>
        </p:spPr>
        <p:txBody>
          <a:bodyPr vert="horz" wrap="square" lIns="0" tIns="12700" rIns="0" bIns="0" rtlCol="0">
            <a:spAutoFit/>
          </a:bodyPr>
          <a:lstStyle/>
          <a:p>
            <a:pPr marL="1270" algn="ctr">
              <a:lnSpc>
                <a:spcPct val="100000"/>
              </a:lnSpc>
              <a:spcBef>
                <a:spcPts val="100"/>
              </a:spcBef>
            </a:pPr>
            <a:r>
              <a:rPr sz="1200" spc="-10" dirty="0">
                <a:solidFill>
                  <a:srgbClr val="FFFFFF"/>
                </a:solidFill>
                <a:latin typeface="Arial MT"/>
                <a:cs typeface="Arial MT"/>
              </a:rPr>
              <a:t>Gücünü</a:t>
            </a:r>
            <a:endParaRPr sz="1200">
              <a:latin typeface="Arial MT"/>
              <a:cs typeface="Arial MT"/>
            </a:endParaRPr>
          </a:p>
          <a:p>
            <a:pPr marL="12065" marR="5080" algn="ctr">
              <a:lnSpc>
                <a:spcPct val="100000"/>
              </a:lnSpc>
              <a:spcBef>
                <a:spcPts val="5"/>
              </a:spcBef>
            </a:pPr>
            <a:r>
              <a:rPr sz="1200" spc="-25" dirty="0">
                <a:solidFill>
                  <a:srgbClr val="FFFFFF"/>
                </a:solidFill>
                <a:latin typeface="Arial MT"/>
                <a:cs typeface="Arial MT"/>
              </a:rPr>
              <a:t>çalışanların </a:t>
            </a:r>
            <a:r>
              <a:rPr sz="1200" dirty="0">
                <a:solidFill>
                  <a:srgbClr val="FFFFFF"/>
                </a:solidFill>
                <a:latin typeface="Arial MT"/>
                <a:cs typeface="Arial MT"/>
              </a:rPr>
              <a:t>azim</a:t>
            </a:r>
            <a:r>
              <a:rPr sz="1200" spc="-10" dirty="0">
                <a:solidFill>
                  <a:srgbClr val="FFFFFF"/>
                </a:solidFill>
                <a:latin typeface="Arial MT"/>
                <a:cs typeface="Arial MT"/>
              </a:rPr>
              <a:t> </a:t>
            </a:r>
            <a:r>
              <a:rPr sz="1200" spc="-25" dirty="0">
                <a:solidFill>
                  <a:srgbClr val="FFFFFF"/>
                </a:solidFill>
                <a:latin typeface="Arial MT"/>
                <a:cs typeface="Arial MT"/>
              </a:rPr>
              <a:t>ve </a:t>
            </a:r>
            <a:r>
              <a:rPr sz="1200" spc="-55" dirty="0">
                <a:solidFill>
                  <a:srgbClr val="FFFFFF"/>
                </a:solidFill>
                <a:latin typeface="Arial MT"/>
                <a:cs typeface="Arial MT"/>
              </a:rPr>
              <a:t>desteğinden </a:t>
            </a:r>
            <a:r>
              <a:rPr sz="1200" spc="-10" dirty="0">
                <a:solidFill>
                  <a:srgbClr val="FFFFFF"/>
                </a:solidFill>
                <a:latin typeface="Arial MT"/>
                <a:cs typeface="Arial MT"/>
              </a:rPr>
              <a:t>alarak</a:t>
            </a:r>
            <a:endParaRPr sz="1200">
              <a:latin typeface="Arial MT"/>
              <a:cs typeface="Arial MT"/>
            </a:endParaRPr>
          </a:p>
        </p:txBody>
      </p:sp>
      <p:grpSp>
        <p:nvGrpSpPr>
          <p:cNvPr id="38" name="object 38"/>
          <p:cNvGrpSpPr/>
          <p:nvPr/>
        </p:nvGrpSpPr>
        <p:grpSpPr>
          <a:xfrm>
            <a:off x="6941756" y="1747964"/>
            <a:ext cx="1624965" cy="1306195"/>
            <a:chOff x="6941756" y="1747964"/>
            <a:chExt cx="1624965" cy="1306195"/>
          </a:xfrm>
        </p:grpSpPr>
        <p:sp>
          <p:nvSpPr>
            <p:cNvPr id="39" name="object 39"/>
            <p:cNvSpPr/>
            <p:nvPr/>
          </p:nvSpPr>
          <p:spPr>
            <a:xfrm>
              <a:off x="6947153" y="1753361"/>
              <a:ext cx="1614170" cy="1295400"/>
            </a:xfrm>
            <a:custGeom>
              <a:avLst/>
              <a:gdLst/>
              <a:ahLst/>
              <a:cxnLst/>
              <a:rect l="l" t="t" r="r" b="b"/>
              <a:pathLst>
                <a:path w="1614170" h="1295400">
                  <a:moveTo>
                    <a:pt x="1290066" y="0"/>
                  </a:moveTo>
                  <a:lnTo>
                    <a:pt x="323850" y="0"/>
                  </a:lnTo>
                  <a:lnTo>
                    <a:pt x="0" y="647700"/>
                  </a:lnTo>
                  <a:lnTo>
                    <a:pt x="323850" y="1295400"/>
                  </a:lnTo>
                  <a:lnTo>
                    <a:pt x="1290066" y="1295400"/>
                  </a:lnTo>
                  <a:lnTo>
                    <a:pt x="1613916" y="647700"/>
                  </a:lnTo>
                  <a:lnTo>
                    <a:pt x="1290066" y="0"/>
                  </a:lnTo>
                  <a:close/>
                </a:path>
              </a:pathLst>
            </a:custGeom>
            <a:solidFill>
              <a:srgbClr val="DDDDDD"/>
            </a:solidFill>
          </p:spPr>
          <p:txBody>
            <a:bodyPr wrap="square" lIns="0" tIns="0" rIns="0" bIns="0" rtlCol="0"/>
            <a:lstStyle/>
            <a:p>
              <a:endParaRPr/>
            </a:p>
          </p:txBody>
        </p:sp>
        <p:sp>
          <p:nvSpPr>
            <p:cNvPr id="40" name="object 40"/>
            <p:cNvSpPr/>
            <p:nvPr/>
          </p:nvSpPr>
          <p:spPr>
            <a:xfrm>
              <a:off x="6947153" y="1753361"/>
              <a:ext cx="1614170" cy="1295400"/>
            </a:xfrm>
            <a:custGeom>
              <a:avLst/>
              <a:gdLst/>
              <a:ahLst/>
              <a:cxnLst/>
              <a:rect l="l" t="t" r="r" b="b"/>
              <a:pathLst>
                <a:path w="1614170" h="1295400">
                  <a:moveTo>
                    <a:pt x="0" y="647700"/>
                  </a:moveTo>
                  <a:lnTo>
                    <a:pt x="323850" y="0"/>
                  </a:lnTo>
                  <a:lnTo>
                    <a:pt x="1290066" y="0"/>
                  </a:lnTo>
                  <a:lnTo>
                    <a:pt x="1613916" y="647700"/>
                  </a:lnTo>
                  <a:lnTo>
                    <a:pt x="1290066" y="1295400"/>
                  </a:lnTo>
                  <a:lnTo>
                    <a:pt x="323850" y="1295400"/>
                  </a:lnTo>
                  <a:lnTo>
                    <a:pt x="0" y="647700"/>
                  </a:lnTo>
                  <a:close/>
                </a:path>
              </a:pathLst>
            </a:custGeom>
            <a:ln w="10794">
              <a:solidFill>
                <a:srgbClr val="545B25"/>
              </a:solidFill>
            </a:ln>
          </p:spPr>
          <p:txBody>
            <a:bodyPr wrap="square" lIns="0" tIns="0" rIns="0" bIns="0" rtlCol="0"/>
            <a:lstStyle/>
            <a:p>
              <a:endParaRPr/>
            </a:p>
          </p:txBody>
        </p:sp>
      </p:grpSp>
      <p:sp>
        <p:nvSpPr>
          <p:cNvPr id="41" name="object 41"/>
          <p:cNvSpPr txBox="1"/>
          <p:nvPr/>
        </p:nvSpPr>
        <p:spPr>
          <a:xfrm>
            <a:off x="7285226" y="1827402"/>
            <a:ext cx="1020573" cy="864235"/>
          </a:xfrm>
          <a:prstGeom prst="rect">
            <a:avLst/>
          </a:prstGeom>
        </p:spPr>
        <p:txBody>
          <a:bodyPr vert="horz" wrap="square" lIns="0" tIns="13335" rIns="0" bIns="0" rtlCol="0">
            <a:spAutoFit/>
          </a:bodyPr>
          <a:lstStyle/>
          <a:p>
            <a:pPr marL="12700" marR="5080" algn="ctr">
              <a:lnSpc>
                <a:spcPct val="100000"/>
              </a:lnSpc>
              <a:spcBef>
                <a:spcPts val="105"/>
              </a:spcBef>
            </a:pPr>
            <a:r>
              <a:rPr sz="1100" dirty="0">
                <a:solidFill>
                  <a:srgbClr val="092963"/>
                </a:solidFill>
                <a:latin typeface="Arial MT"/>
                <a:cs typeface="Arial MT"/>
              </a:rPr>
              <a:t>Değişmesi/revi ze edilmesi gereken parçaların temini</a:t>
            </a:r>
            <a:endParaRPr sz="1100" dirty="0">
              <a:latin typeface="Arial MT"/>
              <a:cs typeface="Arial MT"/>
            </a:endParaRPr>
          </a:p>
        </p:txBody>
      </p:sp>
      <p:sp>
        <p:nvSpPr>
          <p:cNvPr id="42" name="object 42"/>
          <p:cNvSpPr txBox="1"/>
          <p:nvPr/>
        </p:nvSpPr>
        <p:spPr>
          <a:xfrm>
            <a:off x="7615173" y="2664078"/>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092963"/>
                </a:solidFill>
                <a:latin typeface="Arial MT"/>
                <a:cs typeface="Arial MT"/>
              </a:rPr>
              <a:t>06</a:t>
            </a:r>
            <a:endParaRPr sz="1800" dirty="0">
              <a:latin typeface="Arial MT"/>
              <a:cs typeface="Arial MT"/>
            </a:endParaRPr>
          </a:p>
        </p:txBody>
      </p:sp>
      <p:grpSp>
        <p:nvGrpSpPr>
          <p:cNvPr id="43" name="object 43"/>
          <p:cNvGrpSpPr/>
          <p:nvPr/>
        </p:nvGrpSpPr>
        <p:grpSpPr>
          <a:xfrm>
            <a:off x="6993572" y="3611816"/>
            <a:ext cx="1623695" cy="1306195"/>
            <a:chOff x="6993572" y="3611816"/>
            <a:chExt cx="1623695" cy="1306195"/>
          </a:xfrm>
        </p:grpSpPr>
        <p:sp>
          <p:nvSpPr>
            <p:cNvPr id="44" name="object 44"/>
            <p:cNvSpPr/>
            <p:nvPr/>
          </p:nvSpPr>
          <p:spPr>
            <a:xfrm>
              <a:off x="6998969" y="3617213"/>
              <a:ext cx="1612900" cy="1295400"/>
            </a:xfrm>
            <a:custGeom>
              <a:avLst/>
              <a:gdLst/>
              <a:ahLst/>
              <a:cxnLst/>
              <a:rect l="l" t="t" r="r" b="b"/>
              <a:pathLst>
                <a:path w="1612900" h="1295400">
                  <a:moveTo>
                    <a:pt x="1288541" y="0"/>
                  </a:moveTo>
                  <a:lnTo>
                    <a:pt x="323850" y="0"/>
                  </a:lnTo>
                  <a:lnTo>
                    <a:pt x="0" y="647700"/>
                  </a:lnTo>
                  <a:lnTo>
                    <a:pt x="323850" y="1295400"/>
                  </a:lnTo>
                  <a:lnTo>
                    <a:pt x="1288541" y="1295400"/>
                  </a:lnTo>
                  <a:lnTo>
                    <a:pt x="1612391" y="647700"/>
                  </a:lnTo>
                  <a:lnTo>
                    <a:pt x="1288541" y="0"/>
                  </a:lnTo>
                  <a:close/>
                </a:path>
              </a:pathLst>
            </a:custGeom>
            <a:solidFill>
              <a:srgbClr val="092963"/>
            </a:solidFill>
          </p:spPr>
          <p:txBody>
            <a:bodyPr wrap="square" lIns="0" tIns="0" rIns="0" bIns="0" rtlCol="0"/>
            <a:lstStyle/>
            <a:p>
              <a:endParaRPr/>
            </a:p>
          </p:txBody>
        </p:sp>
        <p:sp>
          <p:nvSpPr>
            <p:cNvPr id="45" name="object 45"/>
            <p:cNvSpPr/>
            <p:nvPr/>
          </p:nvSpPr>
          <p:spPr>
            <a:xfrm>
              <a:off x="6998969" y="3617213"/>
              <a:ext cx="1612900" cy="1295400"/>
            </a:xfrm>
            <a:custGeom>
              <a:avLst/>
              <a:gdLst/>
              <a:ahLst/>
              <a:cxnLst/>
              <a:rect l="l" t="t" r="r" b="b"/>
              <a:pathLst>
                <a:path w="1612900" h="1295400">
                  <a:moveTo>
                    <a:pt x="0" y="647700"/>
                  </a:moveTo>
                  <a:lnTo>
                    <a:pt x="323850" y="0"/>
                  </a:lnTo>
                  <a:lnTo>
                    <a:pt x="1288541" y="0"/>
                  </a:lnTo>
                  <a:lnTo>
                    <a:pt x="1612391" y="647700"/>
                  </a:lnTo>
                  <a:lnTo>
                    <a:pt x="1288541"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46" name="object 46"/>
          <p:cNvSpPr txBox="1"/>
          <p:nvPr/>
        </p:nvSpPr>
        <p:spPr>
          <a:xfrm>
            <a:off x="7481696" y="3691509"/>
            <a:ext cx="647700" cy="1137285"/>
          </a:xfrm>
          <a:prstGeom prst="rect">
            <a:avLst/>
          </a:prstGeom>
        </p:spPr>
        <p:txBody>
          <a:bodyPr vert="horz" wrap="square" lIns="0" tIns="12700" rIns="0" bIns="0" rtlCol="0">
            <a:spAutoFit/>
          </a:bodyPr>
          <a:lstStyle/>
          <a:p>
            <a:pPr marL="12700" marR="5080" indent="19685" algn="just">
              <a:lnSpc>
                <a:spcPct val="100000"/>
              </a:lnSpc>
              <a:spcBef>
                <a:spcPts val="100"/>
              </a:spcBef>
            </a:pPr>
            <a:r>
              <a:rPr sz="1100" spc="-10" dirty="0">
                <a:solidFill>
                  <a:srgbClr val="FFFFFF"/>
                </a:solidFill>
                <a:latin typeface="Arial MT"/>
                <a:cs typeface="Arial MT"/>
              </a:rPr>
              <a:t>Problemli parçaların sökülerek </a:t>
            </a:r>
            <a:r>
              <a:rPr sz="1100" dirty="0">
                <a:solidFill>
                  <a:srgbClr val="FFFFFF"/>
                </a:solidFill>
                <a:latin typeface="Arial MT"/>
                <a:cs typeface="Arial MT"/>
              </a:rPr>
              <a:t>yenileri</a:t>
            </a:r>
            <a:r>
              <a:rPr sz="1100" spc="-40" dirty="0">
                <a:solidFill>
                  <a:srgbClr val="FFFFFF"/>
                </a:solidFill>
                <a:latin typeface="Arial MT"/>
                <a:cs typeface="Arial MT"/>
              </a:rPr>
              <a:t> </a:t>
            </a:r>
            <a:r>
              <a:rPr sz="1100" spc="-25" dirty="0">
                <a:solidFill>
                  <a:srgbClr val="FFFFFF"/>
                </a:solidFill>
                <a:latin typeface="Arial MT"/>
                <a:cs typeface="Arial MT"/>
              </a:rPr>
              <a:t>ile </a:t>
            </a:r>
            <a:r>
              <a:rPr sz="1100" spc="-35" dirty="0">
                <a:solidFill>
                  <a:srgbClr val="FFFFFF"/>
                </a:solidFill>
                <a:latin typeface="Arial MT"/>
                <a:cs typeface="Arial MT"/>
              </a:rPr>
              <a:t>değişimi</a:t>
            </a:r>
            <a:endParaRPr sz="1100">
              <a:latin typeface="Arial MT"/>
              <a:cs typeface="Arial MT"/>
            </a:endParaRPr>
          </a:p>
          <a:p>
            <a:pPr marL="196850">
              <a:lnSpc>
                <a:spcPts val="2145"/>
              </a:lnSpc>
            </a:pPr>
            <a:r>
              <a:rPr sz="1800" spc="-25" dirty="0">
                <a:solidFill>
                  <a:srgbClr val="FFFFFF"/>
                </a:solidFill>
                <a:latin typeface="Arial MT"/>
                <a:cs typeface="Arial MT"/>
              </a:rPr>
              <a:t>07</a:t>
            </a:r>
            <a:endParaRPr sz="1800">
              <a:latin typeface="Arial MT"/>
              <a:cs typeface="Arial MT"/>
            </a:endParaRPr>
          </a:p>
        </p:txBody>
      </p:sp>
      <p:grpSp>
        <p:nvGrpSpPr>
          <p:cNvPr id="47" name="object 47"/>
          <p:cNvGrpSpPr/>
          <p:nvPr/>
        </p:nvGrpSpPr>
        <p:grpSpPr>
          <a:xfrm>
            <a:off x="10004996" y="1747964"/>
            <a:ext cx="1623695" cy="1306195"/>
            <a:chOff x="10004996" y="1747964"/>
            <a:chExt cx="1623695" cy="1306195"/>
          </a:xfrm>
        </p:grpSpPr>
        <p:sp>
          <p:nvSpPr>
            <p:cNvPr id="48" name="object 48"/>
            <p:cNvSpPr/>
            <p:nvPr/>
          </p:nvSpPr>
          <p:spPr>
            <a:xfrm>
              <a:off x="10010393" y="1753361"/>
              <a:ext cx="1612900" cy="1295400"/>
            </a:xfrm>
            <a:custGeom>
              <a:avLst/>
              <a:gdLst/>
              <a:ahLst/>
              <a:cxnLst/>
              <a:rect l="l" t="t" r="r" b="b"/>
              <a:pathLst>
                <a:path w="1612900" h="1295400">
                  <a:moveTo>
                    <a:pt x="1288541" y="0"/>
                  </a:moveTo>
                  <a:lnTo>
                    <a:pt x="323850" y="0"/>
                  </a:lnTo>
                  <a:lnTo>
                    <a:pt x="0" y="647700"/>
                  </a:lnTo>
                  <a:lnTo>
                    <a:pt x="323850" y="1295400"/>
                  </a:lnTo>
                  <a:lnTo>
                    <a:pt x="1288541" y="1295400"/>
                  </a:lnTo>
                  <a:lnTo>
                    <a:pt x="1612391" y="647700"/>
                  </a:lnTo>
                  <a:lnTo>
                    <a:pt x="1288541" y="0"/>
                  </a:lnTo>
                  <a:close/>
                </a:path>
              </a:pathLst>
            </a:custGeom>
            <a:solidFill>
              <a:srgbClr val="092963"/>
            </a:solidFill>
          </p:spPr>
          <p:txBody>
            <a:bodyPr wrap="square" lIns="0" tIns="0" rIns="0" bIns="0" rtlCol="0"/>
            <a:lstStyle/>
            <a:p>
              <a:endParaRPr/>
            </a:p>
          </p:txBody>
        </p:sp>
        <p:sp>
          <p:nvSpPr>
            <p:cNvPr id="49" name="object 49"/>
            <p:cNvSpPr/>
            <p:nvPr/>
          </p:nvSpPr>
          <p:spPr>
            <a:xfrm>
              <a:off x="10010393" y="1753361"/>
              <a:ext cx="1612900" cy="1295400"/>
            </a:xfrm>
            <a:custGeom>
              <a:avLst/>
              <a:gdLst/>
              <a:ahLst/>
              <a:cxnLst/>
              <a:rect l="l" t="t" r="r" b="b"/>
              <a:pathLst>
                <a:path w="1612900" h="1295400">
                  <a:moveTo>
                    <a:pt x="0" y="647700"/>
                  </a:moveTo>
                  <a:lnTo>
                    <a:pt x="323850" y="0"/>
                  </a:lnTo>
                  <a:lnTo>
                    <a:pt x="1288541" y="0"/>
                  </a:lnTo>
                  <a:lnTo>
                    <a:pt x="1612391" y="647700"/>
                  </a:lnTo>
                  <a:lnTo>
                    <a:pt x="1288541"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50" name="object 50"/>
          <p:cNvSpPr txBox="1"/>
          <p:nvPr/>
        </p:nvSpPr>
        <p:spPr>
          <a:xfrm>
            <a:off x="10345673" y="1857882"/>
            <a:ext cx="942340" cy="703398"/>
          </a:xfrm>
          <a:prstGeom prst="rect">
            <a:avLst/>
          </a:prstGeom>
        </p:spPr>
        <p:txBody>
          <a:bodyPr vert="horz" wrap="square" lIns="0" tIns="13335" rIns="0" bIns="0" rtlCol="0">
            <a:spAutoFit/>
          </a:bodyPr>
          <a:lstStyle/>
          <a:p>
            <a:pPr marL="12700" marR="5080" indent="2540" algn="ctr">
              <a:lnSpc>
                <a:spcPct val="100000"/>
              </a:lnSpc>
              <a:spcBef>
                <a:spcPts val="105"/>
              </a:spcBef>
            </a:pPr>
            <a:endParaRPr lang="tr-TR" sz="1100" dirty="0">
              <a:solidFill>
                <a:srgbClr val="FFFFFF"/>
              </a:solidFill>
              <a:latin typeface="Arial MT"/>
              <a:cs typeface="Arial MT"/>
            </a:endParaRPr>
          </a:p>
          <a:p>
            <a:pPr marL="12700" marR="5080" indent="2540" algn="ctr">
              <a:lnSpc>
                <a:spcPct val="100000"/>
              </a:lnSpc>
              <a:spcBef>
                <a:spcPts val="105"/>
              </a:spcBef>
            </a:pPr>
            <a:r>
              <a:rPr sz="1100" dirty="0" err="1">
                <a:solidFill>
                  <a:srgbClr val="FFFFFF"/>
                </a:solidFill>
                <a:latin typeface="Arial MT"/>
                <a:cs typeface="Arial MT"/>
              </a:rPr>
              <a:t>Tüm</a:t>
            </a:r>
            <a:r>
              <a:rPr sz="1100" spc="-35" dirty="0">
                <a:solidFill>
                  <a:srgbClr val="FFFFFF"/>
                </a:solidFill>
                <a:latin typeface="Arial MT"/>
                <a:cs typeface="Arial MT"/>
              </a:rPr>
              <a:t> </a:t>
            </a:r>
            <a:r>
              <a:rPr sz="1100" spc="-10" dirty="0">
                <a:solidFill>
                  <a:srgbClr val="FFFFFF"/>
                </a:solidFill>
                <a:latin typeface="Arial MT"/>
                <a:cs typeface="Arial MT"/>
              </a:rPr>
              <a:t>bağlantı </a:t>
            </a:r>
            <a:r>
              <a:rPr sz="1100" dirty="0">
                <a:solidFill>
                  <a:srgbClr val="FFFFFF"/>
                </a:solidFill>
                <a:latin typeface="Arial MT"/>
                <a:cs typeface="Arial MT"/>
              </a:rPr>
              <a:t>elemanları</a:t>
            </a:r>
            <a:r>
              <a:rPr sz="1100" spc="-60" dirty="0">
                <a:solidFill>
                  <a:srgbClr val="FFFFFF"/>
                </a:solidFill>
                <a:latin typeface="Arial MT"/>
                <a:cs typeface="Arial MT"/>
              </a:rPr>
              <a:t> </a:t>
            </a:r>
            <a:r>
              <a:rPr sz="1100" spc="-20" dirty="0">
                <a:solidFill>
                  <a:srgbClr val="FFFFFF"/>
                </a:solidFill>
                <a:latin typeface="Arial MT"/>
                <a:cs typeface="Arial MT"/>
              </a:rPr>
              <a:t>test </a:t>
            </a:r>
            <a:r>
              <a:rPr sz="1100" dirty="0">
                <a:solidFill>
                  <a:srgbClr val="FFFFFF"/>
                </a:solidFill>
                <a:latin typeface="Arial MT"/>
                <a:cs typeface="Arial MT"/>
              </a:rPr>
              <a:t>ve</a:t>
            </a:r>
            <a:r>
              <a:rPr sz="1100" spc="-15" dirty="0">
                <a:solidFill>
                  <a:srgbClr val="FFFFFF"/>
                </a:solidFill>
                <a:latin typeface="Arial MT"/>
                <a:cs typeface="Arial MT"/>
              </a:rPr>
              <a:t> </a:t>
            </a:r>
            <a:r>
              <a:rPr sz="1100" spc="-10" dirty="0">
                <a:solidFill>
                  <a:srgbClr val="FFFFFF"/>
                </a:solidFill>
                <a:latin typeface="Arial MT"/>
                <a:cs typeface="Arial MT"/>
              </a:rPr>
              <a:t>onayı</a:t>
            </a:r>
            <a:endParaRPr sz="1100" dirty="0">
              <a:latin typeface="Arial MT"/>
              <a:cs typeface="Arial MT"/>
            </a:endParaRPr>
          </a:p>
        </p:txBody>
      </p:sp>
      <p:sp>
        <p:nvSpPr>
          <p:cNvPr id="51" name="object 51"/>
          <p:cNvSpPr txBox="1"/>
          <p:nvPr/>
        </p:nvSpPr>
        <p:spPr>
          <a:xfrm>
            <a:off x="10677906" y="2633598"/>
            <a:ext cx="279400"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FFFFFF"/>
                </a:solidFill>
                <a:latin typeface="Arial MT"/>
                <a:cs typeface="Arial MT"/>
              </a:rPr>
              <a:t>08</a:t>
            </a:r>
            <a:endParaRPr sz="1800">
              <a:latin typeface="Arial MT"/>
              <a:cs typeface="Arial MT"/>
            </a:endParaRPr>
          </a:p>
        </p:txBody>
      </p:sp>
      <p:grpSp>
        <p:nvGrpSpPr>
          <p:cNvPr id="52" name="object 52"/>
          <p:cNvGrpSpPr/>
          <p:nvPr/>
        </p:nvGrpSpPr>
        <p:grpSpPr>
          <a:xfrm>
            <a:off x="8356028" y="2484056"/>
            <a:ext cx="1784985" cy="1572895"/>
            <a:chOff x="8356028" y="2484056"/>
            <a:chExt cx="1784985" cy="1572895"/>
          </a:xfrm>
        </p:grpSpPr>
        <p:sp>
          <p:nvSpPr>
            <p:cNvPr id="53" name="object 53"/>
            <p:cNvSpPr/>
            <p:nvPr/>
          </p:nvSpPr>
          <p:spPr>
            <a:xfrm>
              <a:off x="8361426" y="2489454"/>
              <a:ext cx="1774189" cy="1562100"/>
            </a:xfrm>
            <a:custGeom>
              <a:avLst/>
              <a:gdLst/>
              <a:ahLst/>
              <a:cxnLst/>
              <a:rect l="l" t="t" r="r" b="b"/>
              <a:pathLst>
                <a:path w="1774190" h="1562100">
                  <a:moveTo>
                    <a:pt x="1383410" y="0"/>
                  </a:moveTo>
                  <a:lnTo>
                    <a:pt x="390525" y="0"/>
                  </a:lnTo>
                  <a:lnTo>
                    <a:pt x="0" y="781050"/>
                  </a:lnTo>
                  <a:lnTo>
                    <a:pt x="390525" y="1562100"/>
                  </a:lnTo>
                  <a:lnTo>
                    <a:pt x="1383410" y="1562100"/>
                  </a:lnTo>
                  <a:lnTo>
                    <a:pt x="1773935" y="781050"/>
                  </a:lnTo>
                  <a:lnTo>
                    <a:pt x="1383410" y="0"/>
                  </a:lnTo>
                  <a:close/>
                </a:path>
              </a:pathLst>
            </a:custGeom>
            <a:solidFill>
              <a:srgbClr val="EC1C23"/>
            </a:solidFill>
          </p:spPr>
          <p:txBody>
            <a:bodyPr wrap="square" lIns="0" tIns="0" rIns="0" bIns="0" rtlCol="0"/>
            <a:lstStyle/>
            <a:p>
              <a:endParaRPr/>
            </a:p>
          </p:txBody>
        </p:sp>
        <p:sp>
          <p:nvSpPr>
            <p:cNvPr id="54" name="object 54"/>
            <p:cNvSpPr/>
            <p:nvPr/>
          </p:nvSpPr>
          <p:spPr>
            <a:xfrm>
              <a:off x="8361426" y="2489454"/>
              <a:ext cx="1774189" cy="1562100"/>
            </a:xfrm>
            <a:custGeom>
              <a:avLst/>
              <a:gdLst/>
              <a:ahLst/>
              <a:cxnLst/>
              <a:rect l="l" t="t" r="r" b="b"/>
              <a:pathLst>
                <a:path w="1774190" h="1562100">
                  <a:moveTo>
                    <a:pt x="0" y="781050"/>
                  </a:moveTo>
                  <a:lnTo>
                    <a:pt x="390525" y="0"/>
                  </a:lnTo>
                  <a:lnTo>
                    <a:pt x="1383410" y="0"/>
                  </a:lnTo>
                  <a:lnTo>
                    <a:pt x="1773935" y="781050"/>
                  </a:lnTo>
                  <a:lnTo>
                    <a:pt x="1383410" y="1562100"/>
                  </a:lnTo>
                  <a:lnTo>
                    <a:pt x="390525" y="1562100"/>
                  </a:lnTo>
                  <a:lnTo>
                    <a:pt x="0" y="781050"/>
                  </a:lnTo>
                  <a:close/>
                </a:path>
              </a:pathLst>
            </a:custGeom>
            <a:ln w="10795">
              <a:solidFill>
                <a:srgbClr val="545B25"/>
              </a:solidFill>
            </a:ln>
          </p:spPr>
          <p:txBody>
            <a:bodyPr wrap="square" lIns="0" tIns="0" rIns="0" bIns="0" rtlCol="0"/>
            <a:lstStyle/>
            <a:p>
              <a:endParaRPr/>
            </a:p>
          </p:txBody>
        </p:sp>
      </p:grpSp>
      <p:sp>
        <p:nvSpPr>
          <p:cNvPr id="55" name="object 55"/>
          <p:cNvSpPr txBox="1"/>
          <p:nvPr/>
        </p:nvSpPr>
        <p:spPr>
          <a:xfrm>
            <a:off x="8777731" y="2979546"/>
            <a:ext cx="941069" cy="574040"/>
          </a:xfrm>
          <a:prstGeom prst="rect">
            <a:avLst/>
          </a:prstGeom>
        </p:spPr>
        <p:txBody>
          <a:bodyPr vert="horz" wrap="square" lIns="0" tIns="12700" rIns="0" bIns="0" rtlCol="0">
            <a:spAutoFit/>
          </a:bodyPr>
          <a:lstStyle/>
          <a:p>
            <a:pPr marL="12065" marR="5080" algn="ctr">
              <a:lnSpc>
                <a:spcPct val="100000"/>
              </a:lnSpc>
              <a:spcBef>
                <a:spcPts val="100"/>
              </a:spcBef>
            </a:pPr>
            <a:r>
              <a:rPr sz="1200" spc="-130" dirty="0">
                <a:solidFill>
                  <a:srgbClr val="FFFFFF"/>
                </a:solidFill>
                <a:latin typeface="Arial MT"/>
                <a:cs typeface="Arial MT"/>
              </a:rPr>
              <a:t>Satış</a:t>
            </a:r>
            <a:r>
              <a:rPr sz="1200" spc="5" dirty="0">
                <a:solidFill>
                  <a:srgbClr val="FFFFFF"/>
                </a:solidFill>
                <a:latin typeface="Arial MT"/>
                <a:cs typeface="Arial MT"/>
              </a:rPr>
              <a:t> </a:t>
            </a:r>
            <a:r>
              <a:rPr sz="1200" dirty="0">
                <a:solidFill>
                  <a:srgbClr val="FFFFFF"/>
                </a:solidFill>
                <a:latin typeface="Arial MT"/>
                <a:cs typeface="Arial MT"/>
              </a:rPr>
              <a:t>ve</a:t>
            </a:r>
            <a:r>
              <a:rPr sz="1200" spc="25" dirty="0">
                <a:solidFill>
                  <a:srgbClr val="FFFFFF"/>
                </a:solidFill>
                <a:latin typeface="Arial MT"/>
                <a:cs typeface="Arial MT"/>
              </a:rPr>
              <a:t> </a:t>
            </a:r>
            <a:r>
              <a:rPr sz="1200" spc="-130" dirty="0">
                <a:solidFill>
                  <a:srgbClr val="FFFFFF"/>
                </a:solidFill>
                <a:latin typeface="Arial MT"/>
                <a:cs typeface="Arial MT"/>
              </a:rPr>
              <a:t>satış </a:t>
            </a:r>
            <a:r>
              <a:rPr sz="1200" spc="-10" dirty="0">
                <a:solidFill>
                  <a:srgbClr val="FFFFFF"/>
                </a:solidFill>
                <a:latin typeface="Arial MT"/>
                <a:cs typeface="Arial MT"/>
              </a:rPr>
              <a:t>sonrası destekle</a:t>
            </a:r>
            <a:endParaRPr sz="1200">
              <a:latin typeface="Arial MT"/>
              <a:cs typeface="Arial MT"/>
            </a:endParaRPr>
          </a:p>
        </p:txBody>
      </p:sp>
      <p:grpSp>
        <p:nvGrpSpPr>
          <p:cNvPr id="56" name="object 56"/>
          <p:cNvGrpSpPr/>
          <p:nvPr/>
        </p:nvGrpSpPr>
        <p:grpSpPr>
          <a:xfrm>
            <a:off x="10041572" y="3611816"/>
            <a:ext cx="1623695" cy="1306195"/>
            <a:chOff x="10041572" y="3611816"/>
            <a:chExt cx="1623695" cy="1306195"/>
          </a:xfrm>
        </p:grpSpPr>
        <p:sp>
          <p:nvSpPr>
            <p:cNvPr id="57" name="object 57"/>
            <p:cNvSpPr/>
            <p:nvPr/>
          </p:nvSpPr>
          <p:spPr>
            <a:xfrm>
              <a:off x="10046969" y="3617213"/>
              <a:ext cx="1612900" cy="1295400"/>
            </a:xfrm>
            <a:custGeom>
              <a:avLst/>
              <a:gdLst/>
              <a:ahLst/>
              <a:cxnLst/>
              <a:rect l="l" t="t" r="r" b="b"/>
              <a:pathLst>
                <a:path w="1612900" h="1295400">
                  <a:moveTo>
                    <a:pt x="1288541" y="0"/>
                  </a:moveTo>
                  <a:lnTo>
                    <a:pt x="323850" y="0"/>
                  </a:lnTo>
                  <a:lnTo>
                    <a:pt x="0" y="647700"/>
                  </a:lnTo>
                  <a:lnTo>
                    <a:pt x="323850" y="1295400"/>
                  </a:lnTo>
                  <a:lnTo>
                    <a:pt x="1288541" y="1295400"/>
                  </a:lnTo>
                  <a:lnTo>
                    <a:pt x="1612391" y="647700"/>
                  </a:lnTo>
                  <a:lnTo>
                    <a:pt x="1288541" y="0"/>
                  </a:lnTo>
                  <a:close/>
                </a:path>
              </a:pathLst>
            </a:custGeom>
            <a:solidFill>
              <a:srgbClr val="DDDDDD"/>
            </a:solidFill>
          </p:spPr>
          <p:txBody>
            <a:bodyPr wrap="square" lIns="0" tIns="0" rIns="0" bIns="0" rtlCol="0"/>
            <a:lstStyle/>
            <a:p>
              <a:endParaRPr/>
            </a:p>
          </p:txBody>
        </p:sp>
        <p:sp>
          <p:nvSpPr>
            <p:cNvPr id="58" name="object 58"/>
            <p:cNvSpPr/>
            <p:nvPr/>
          </p:nvSpPr>
          <p:spPr>
            <a:xfrm>
              <a:off x="10046969" y="3617213"/>
              <a:ext cx="1612900" cy="1295400"/>
            </a:xfrm>
            <a:custGeom>
              <a:avLst/>
              <a:gdLst/>
              <a:ahLst/>
              <a:cxnLst/>
              <a:rect l="l" t="t" r="r" b="b"/>
              <a:pathLst>
                <a:path w="1612900" h="1295400">
                  <a:moveTo>
                    <a:pt x="0" y="647700"/>
                  </a:moveTo>
                  <a:lnTo>
                    <a:pt x="323850" y="0"/>
                  </a:lnTo>
                  <a:lnTo>
                    <a:pt x="1288541" y="0"/>
                  </a:lnTo>
                  <a:lnTo>
                    <a:pt x="1612391" y="647700"/>
                  </a:lnTo>
                  <a:lnTo>
                    <a:pt x="1288541"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59" name="object 59"/>
          <p:cNvSpPr txBox="1"/>
          <p:nvPr/>
        </p:nvSpPr>
        <p:spPr>
          <a:xfrm>
            <a:off x="10382250" y="3721989"/>
            <a:ext cx="945515" cy="702756"/>
          </a:xfrm>
          <a:prstGeom prst="rect">
            <a:avLst/>
          </a:prstGeom>
        </p:spPr>
        <p:txBody>
          <a:bodyPr vert="horz" wrap="square" lIns="0" tIns="12700" rIns="0" bIns="0" rtlCol="0">
            <a:spAutoFit/>
          </a:bodyPr>
          <a:lstStyle/>
          <a:p>
            <a:pPr marL="12065" marR="5080" indent="-2540" algn="ctr">
              <a:lnSpc>
                <a:spcPct val="100000"/>
              </a:lnSpc>
              <a:spcBef>
                <a:spcPts val="100"/>
              </a:spcBef>
            </a:pPr>
            <a:endParaRPr lang="tr-TR" sz="1100" dirty="0">
              <a:solidFill>
                <a:srgbClr val="092963"/>
              </a:solidFill>
              <a:latin typeface="Arial MT"/>
              <a:cs typeface="Arial MT"/>
            </a:endParaRPr>
          </a:p>
          <a:p>
            <a:pPr marL="12065" marR="5080" indent="-2540" algn="ctr">
              <a:lnSpc>
                <a:spcPct val="100000"/>
              </a:lnSpc>
              <a:spcBef>
                <a:spcPts val="100"/>
              </a:spcBef>
            </a:pPr>
            <a:r>
              <a:rPr sz="1100" dirty="0" err="1">
                <a:solidFill>
                  <a:srgbClr val="092963"/>
                </a:solidFill>
                <a:latin typeface="Arial MT"/>
                <a:cs typeface="Arial MT"/>
              </a:rPr>
              <a:t>Kalite</a:t>
            </a:r>
            <a:r>
              <a:rPr sz="1100" spc="-45" dirty="0">
                <a:solidFill>
                  <a:srgbClr val="092963"/>
                </a:solidFill>
                <a:latin typeface="Arial MT"/>
                <a:cs typeface="Arial MT"/>
              </a:rPr>
              <a:t> </a:t>
            </a:r>
            <a:r>
              <a:rPr sz="1100" spc="-10" dirty="0">
                <a:solidFill>
                  <a:srgbClr val="092963"/>
                </a:solidFill>
                <a:latin typeface="Arial MT"/>
                <a:cs typeface="Arial MT"/>
              </a:rPr>
              <a:t>kontrol işlemlerinin tamamlanması</a:t>
            </a:r>
            <a:endParaRPr sz="1100" dirty="0">
              <a:latin typeface="Arial MT"/>
              <a:cs typeface="Arial MT"/>
            </a:endParaRPr>
          </a:p>
        </p:txBody>
      </p:sp>
      <p:sp>
        <p:nvSpPr>
          <p:cNvPr id="60" name="object 60"/>
          <p:cNvSpPr txBox="1"/>
          <p:nvPr/>
        </p:nvSpPr>
        <p:spPr>
          <a:xfrm>
            <a:off x="10714481" y="4498085"/>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092963"/>
                </a:solidFill>
                <a:latin typeface="Arial MT"/>
                <a:cs typeface="Arial MT"/>
              </a:rPr>
              <a:t>13</a:t>
            </a:r>
            <a:endParaRPr sz="1800">
              <a:latin typeface="Arial MT"/>
              <a:cs typeface="Arial MT"/>
            </a:endParaRPr>
          </a:p>
        </p:txBody>
      </p:sp>
      <p:grpSp>
        <p:nvGrpSpPr>
          <p:cNvPr id="61" name="object 61"/>
          <p:cNvGrpSpPr/>
          <p:nvPr/>
        </p:nvGrpSpPr>
        <p:grpSpPr>
          <a:xfrm>
            <a:off x="10041572" y="5298884"/>
            <a:ext cx="1623695" cy="1306195"/>
            <a:chOff x="10041572" y="5298884"/>
            <a:chExt cx="1623695" cy="1306195"/>
          </a:xfrm>
        </p:grpSpPr>
        <p:sp>
          <p:nvSpPr>
            <p:cNvPr id="62" name="object 62"/>
            <p:cNvSpPr/>
            <p:nvPr/>
          </p:nvSpPr>
          <p:spPr>
            <a:xfrm>
              <a:off x="10046969" y="5304281"/>
              <a:ext cx="1612900" cy="1295400"/>
            </a:xfrm>
            <a:custGeom>
              <a:avLst/>
              <a:gdLst/>
              <a:ahLst/>
              <a:cxnLst/>
              <a:rect l="l" t="t" r="r" b="b"/>
              <a:pathLst>
                <a:path w="1612900" h="1295400">
                  <a:moveTo>
                    <a:pt x="1288541" y="0"/>
                  </a:moveTo>
                  <a:lnTo>
                    <a:pt x="323850" y="0"/>
                  </a:lnTo>
                  <a:lnTo>
                    <a:pt x="0" y="647700"/>
                  </a:lnTo>
                  <a:lnTo>
                    <a:pt x="323850" y="1295400"/>
                  </a:lnTo>
                  <a:lnTo>
                    <a:pt x="1288541" y="1295400"/>
                  </a:lnTo>
                  <a:lnTo>
                    <a:pt x="1612391" y="647700"/>
                  </a:lnTo>
                  <a:lnTo>
                    <a:pt x="1288541" y="0"/>
                  </a:lnTo>
                  <a:close/>
                </a:path>
              </a:pathLst>
            </a:custGeom>
            <a:solidFill>
              <a:srgbClr val="92D050"/>
            </a:solidFill>
          </p:spPr>
          <p:txBody>
            <a:bodyPr wrap="square" lIns="0" tIns="0" rIns="0" bIns="0" rtlCol="0"/>
            <a:lstStyle/>
            <a:p>
              <a:endParaRPr/>
            </a:p>
          </p:txBody>
        </p:sp>
        <p:sp>
          <p:nvSpPr>
            <p:cNvPr id="63" name="object 63"/>
            <p:cNvSpPr/>
            <p:nvPr/>
          </p:nvSpPr>
          <p:spPr>
            <a:xfrm>
              <a:off x="10046969" y="5304281"/>
              <a:ext cx="1612900" cy="1295400"/>
            </a:xfrm>
            <a:custGeom>
              <a:avLst/>
              <a:gdLst/>
              <a:ahLst/>
              <a:cxnLst/>
              <a:rect l="l" t="t" r="r" b="b"/>
              <a:pathLst>
                <a:path w="1612900" h="1295400">
                  <a:moveTo>
                    <a:pt x="0" y="647700"/>
                  </a:moveTo>
                  <a:lnTo>
                    <a:pt x="323850" y="0"/>
                  </a:lnTo>
                  <a:lnTo>
                    <a:pt x="1288541" y="0"/>
                  </a:lnTo>
                  <a:lnTo>
                    <a:pt x="1612391" y="647700"/>
                  </a:lnTo>
                  <a:lnTo>
                    <a:pt x="1288541" y="1295400"/>
                  </a:lnTo>
                  <a:lnTo>
                    <a:pt x="323850" y="1295400"/>
                  </a:lnTo>
                  <a:lnTo>
                    <a:pt x="0" y="647700"/>
                  </a:lnTo>
                  <a:close/>
                </a:path>
              </a:pathLst>
            </a:custGeom>
            <a:ln w="10795">
              <a:solidFill>
                <a:srgbClr val="545B25"/>
              </a:solidFill>
            </a:ln>
          </p:spPr>
          <p:txBody>
            <a:bodyPr wrap="square" lIns="0" tIns="0" rIns="0" bIns="0" rtlCol="0"/>
            <a:lstStyle/>
            <a:p>
              <a:endParaRPr/>
            </a:p>
          </p:txBody>
        </p:sp>
      </p:grpSp>
      <p:sp>
        <p:nvSpPr>
          <p:cNvPr id="64" name="object 64"/>
          <p:cNvSpPr txBox="1"/>
          <p:nvPr/>
        </p:nvSpPr>
        <p:spPr>
          <a:xfrm>
            <a:off x="10498073" y="5577941"/>
            <a:ext cx="708660" cy="364202"/>
          </a:xfrm>
          <a:prstGeom prst="rect">
            <a:avLst/>
          </a:prstGeom>
        </p:spPr>
        <p:txBody>
          <a:bodyPr vert="horz" wrap="square" lIns="0" tIns="12700" rIns="0" bIns="0" rtlCol="0">
            <a:spAutoFit/>
          </a:bodyPr>
          <a:lstStyle/>
          <a:p>
            <a:pPr marL="12700">
              <a:lnSpc>
                <a:spcPct val="100000"/>
              </a:lnSpc>
              <a:spcBef>
                <a:spcPts val="100"/>
              </a:spcBef>
            </a:pPr>
            <a:endParaRPr lang="tr-TR" sz="1100" spc="-100" dirty="0">
              <a:solidFill>
                <a:srgbClr val="092963"/>
              </a:solidFill>
              <a:latin typeface="Arial MT"/>
              <a:cs typeface="Arial MT"/>
            </a:endParaRPr>
          </a:p>
          <a:p>
            <a:pPr marL="12700">
              <a:lnSpc>
                <a:spcPct val="100000"/>
              </a:lnSpc>
              <a:spcBef>
                <a:spcPts val="100"/>
              </a:spcBef>
            </a:pPr>
            <a:r>
              <a:rPr sz="1100" spc="-100" dirty="0">
                <a:solidFill>
                  <a:srgbClr val="092963"/>
                </a:solidFill>
                <a:latin typeface="Arial MT"/>
                <a:cs typeface="Arial MT"/>
              </a:rPr>
              <a:t>TESLİMAT</a:t>
            </a:r>
            <a:endParaRPr sz="1100" dirty="0">
              <a:latin typeface="Arial MT"/>
              <a:cs typeface="Arial MT"/>
            </a:endParaRPr>
          </a:p>
        </p:txBody>
      </p:sp>
      <p:sp>
        <p:nvSpPr>
          <p:cNvPr id="65" name="object 65"/>
          <p:cNvSpPr txBox="1"/>
          <p:nvPr/>
        </p:nvSpPr>
        <p:spPr>
          <a:xfrm>
            <a:off x="10714481" y="6018377"/>
            <a:ext cx="278765" cy="299720"/>
          </a:xfrm>
          <a:prstGeom prst="rect">
            <a:avLst/>
          </a:prstGeom>
        </p:spPr>
        <p:txBody>
          <a:bodyPr vert="horz" wrap="square" lIns="0" tIns="12700" rIns="0" bIns="0" rtlCol="0">
            <a:spAutoFit/>
          </a:bodyPr>
          <a:lstStyle/>
          <a:p>
            <a:pPr marL="12700">
              <a:lnSpc>
                <a:spcPct val="100000"/>
              </a:lnSpc>
              <a:spcBef>
                <a:spcPts val="100"/>
              </a:spcBef>
            </a:pPr>
            <a:r>
              <a:rPr sz="1800" spc="-25" dirty="0">
                <a:solidFill>
                  <a:srgbClr val="092963"/>
                </a:solidFill>
                <a:latin typeface="Arial MT"/>
                <a:cs typeface="Arial MT"/>
              </a:rPr>
              <a:t>14</a:t>
            </a:r>
            <a:endParaRPr sz="1800">
              <a:latin typeface="Arial MT"/>
              <a:cs typeface="Arial MT"/>
            </a:endParaRPr>
          </a:p>
        </p:txBody>
      </p:sp>
      <p:sp>
        <p:nvSpPr>
          <p:cNvPr id="66" name="object 66"/>
          <p:cNvSpPr txBox="1"/>
          <p:nvPr/>
        </p:nvSpPr>
        <p:spPr>
          <a:xfrm>
            <a:off x="764540" y="5980277"/>
            <a:ext cx="2891790" cy="299720"/>
          </a:xfrm>
          <a:prstGeom prst="rect">
            <a:avLst/>
          </a:prstGeom>
        </p:spPr>
        <p:txBody>
          <a:bodyPr vert="horz" wrap="square" lIns="0" tIns="12700" rIns="0" bIns="0" rtlCol="0">
            <a:spAutoFit/>
          </a:bodyPr>
          <a:lstStyle/>
          <a:p>
            <a:pPr marL="299085" indent="-286385">
              <a:lnSpc>
                <a:spcPct val="100000"/>
              </a:lnSpc>
              <a:spcBef>
                <a:spcPts val="100"/>
              </a:spcBef>
              <a:buChar char="•"/>
              <a:tabLst>
                <a:tab pos="299085" algn="l"/>
              </a:tabLst>
            </a:pPr>
            <a:r>
              <a:rPr sz="1800" dirty="0">
                <a:latin typeface="Arial MT"/>
                <a:cs typeface="Arial MT"/>
              </a:rPr>
              <a:t>Satış sonrası 1 yıl garanti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92963"/>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TotalTime>
  <Words>414</Words>
  <Application>Microsoft Office PowerPoint</Application>
  <PresentationFormat>Geniş ekran</PresentationFormat>
  <Paragraphs>84</Paragraphs>
  <Slides>11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Arial MT</vt:lpstr>
      <vt:lpstr>Calibri</vt:lpstr>
      <vt:lpstr>Tahoma</vt:lpstr>
      <vt:lpstr>Office Theme</vt:lpstr>
      <vt:lpstr>KURUMSAL SUNUM</vt:lpstr>
      <vt:lpstr>Vizyon- Misyon</vt:lpstr>
      <vt:lpstr>Çalışan Profili</vt:lpstr>
      <vt:lpstr>Tarihçe</vt:lpstr>
      <vt:lpstr>Tarihçe</vt:lpstr>
      <vt:lpstr>Tarihçe</vt:lpstr>
      <vt:lpstr>Tarihçe</vt:lpstr>
      <vt:lpstr>Tarihçe</vt:lpstr>
      <vt:lpstr>Süreçlerimiz</vt:lpstr>
      <vt:lpstr>Neden Bilmak Otomotiv ?</vt:lpstr>
      <vt:lpstr>TEŞEKKÜR EDERİZ</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KURUMSAL SUNUM</dc:title>
  <dc:creator>Ozan ÇUHA</dc:creator>
  <cp:lastModifiedBy>Mert Bilgili</cp:lastModifiedBy>
  <cp:revision>1</cp:revision>
  <dcterms:created xsi:type="dcterms:W3CDTF">2025-01-16T07:30:41Z</dcterms:created>
  <dcterms:modified xsi:type="dcterms:W3CDTF">2025-01-16T08:20:15Z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2021-02-13T00:00:00Z</vt:filetime>
  </property>
  <property fmtid="{D5CDD505-2E9C-101B-9397-08002B2CF9AE}" pid="3" name="Creator">
    <vt:lpwstr>Microsoft® PowerPoint® 2016</vt:lpwstr>
  </property>
  <property fmtid="{D5CDD505-2E9C-101B-9397-08002B2CF9AE}" pid="4" name="LastSaved">
    <vt:filetime>2025-01-16T00:00:00Z</vt:filetime>
  </property>
  <property fmtid="{D5CDD505-2E9C-101B-9397-08002B2CF9AE}" pid="5" name="Producer">
    <vt:lpwstr>Microsoft® PowerPoint® 2016</vt:lpwstr>
  </property>
</Properties>
</file>